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29" r:id="rId2"/>
  </p:sldMasterIdLst>
  <p:notesMasterIdLst>
    <p:notesMasterId r:id="rId26"/>
  </p:notesMasterIdLst>
  <p:handoutMasterIdLst>
    <p:handoutMasterId r:id="rId27"/>
  </p:handoutMasterIdLst>
  <p:sldIdLst>
    <p:sldId id="4966" r:id="rId3"/>
    <p:sldId id="3987" r:id="rId4"/>
    <p:sldId id="5247" r:id="rId5"/>
    <p:sldId id="5251" r:id="rId6"/>
    <p:sldId id="5252" r:id="rId7"/>
    <p:sldId id="5262" r:id="rId8"/>
    <p:sldId id="5263" r:id="rId9"/>
    <p:sldId id="5172" r:id="rId10"/>
    <p:sldId id="5173" r:id="rId11"/>
    <p:sldId id="5253" r:id="rId12"/>
    <p:sldId id="5187" r:id="rId13"/>
    <p:sldId id="5195" r:id="rId14"/>
    <p:sldId id="5188" r:id="rId15"/>
    <p:sldId id="4975" r:id="rId16"/>
    <p:sldId id="4976" r:id="rId17"/>
    <p:sldId id="5130" r:id="rId18"/>
    <p:sldId id="5139" r:id="rId19"/>
    <p:sldId id="5142" r:id="rId20"/>
    <p:sldId id="5153" r:id="rId21"/>
    <p:sldId id="5154" r:id="rId22"/>
    <p:sldId id="5122" r:id="rId23"/>
    <p:sldId id="5124" r:id="rId24"/>
    <p:sldId id="5129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0000"/>
    <a:srgbClr val="060F47"/>
    <a:srgbClr val="1E275E"/>
    <a:srgbClr val="182C6F"/>
    <a:srgbClr val="56A434"/>
    <a:srgbClr val="23A640"/>
    <a:srgbClr val="161413"/>
    <a:srgbClr val="009544"/>
    <a:srgbClr val="0B418D"/>
    <a:srgbClr val="CCF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6" autoAdjust="0"/>
    <p:restoredTop sz="99211" autoAdjust="0"/>
  </p:normalViewPr>
  <p:slideViewPr>
    <p:cSldViewPr snapToObjects="1">
      <p:cViewPr>
        <p:scale>
          <a:sx n="94" d="100"/>
          <a:sy n="94" d="100"/>
        </p:scale>
        <p:origin x="-24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8320"/>
    </p:cViewPr>
  </p:sorterViewPr>
  <p:notesViewPr>
    <p:cSldViewPr snapToObjects="1">
      <p:cViewPr varScale="1">
        <p:scale>
          <a:sx n="92" d="100"/>
          <a:sy n="92" d="100"/>
        </p:scale>
        <p:origin x="-2800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hu-HU" dirty="0">
              <a:latin typeface="Helvetica"/>
            </a:endParaRPr>
          </a:p>
        </p:txBody>
      </p:sp>
      <p:sp>
        <p:nvSpPr>
          <p:cNvPr id="1433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B8E3F68-AF42-5B46-9B71-69A148C0103B}" type="datetime1">
              <a:rPr lang="en-US">
                <a:latin typeface="Helvetica"/>
              </a:rPr>
              <a:pPr>
                <a:defRPr/>
              </a:pPr>
              <a:t>25.09.15</a:t>
            </a:fld>
            <a:endParaRPr lang="en-US" dirty="0">
              <a:latin typeface="Helvetica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hu-HU" dirty="0">
              <a:latin typeface="Helvetica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64B20DB-4765-A54E-B455-080CA4B03142}" type="slidenum">
              <a:rPr lang="en-US">
                <a:latin typeface="Helvetica"/>
              </a:rPr>
              <a:pPr>
                <a:defRPr/>
              </a:pPr>
              <a:t>‹#›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85952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536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/>
              </a:defRPr>
            </a:lvl1pPr>
          </a:lstStyle>
          <a:p>
            <a:pPr>
              <a:defRPr/>
            </a:pPr>
            <a:fld id="{FC676D74-F165-8D4F-9225-A10FECC709C9}" type="datetime1">
              <a:rPr lang="en-US" smtClean="0"/>
              <a:pPr>
                <a:defRPr/>
              </a:pPr>
              <a:t>25.09.15</a:t>
            </a:fld>
            <a:endParaRPr lang="en-US" dirty="0"/>
          </a:p>
        </p:txBody>
      </p:sp>
      <p:sp>
        <p:nvSpPr>
          <p:cNvPr id="19460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  <a:endParaRPr lang="en-US" noProof="0" dirty="0"/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/>
              </a:defRPr>
            </a:lvl1pPr>
          </a:lstStyle>
          <a:p>
            <a:pPr>
              <a:defRPr/>
            </a:pPr>
            <a:fld id="{2A12CDCC-11E3-3C48-8026-A2AC9869A5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15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300" dirty="0">
                <a:ea typeface="ＭＳ Ｐゴシック" charset="0"/>
                <a:cs typeface="ＭＳ Ｐゴシック" charset="0"/>
              </a:rPr>
              <a:t>My name is Steven Bishop. I act as Coordinator to the EC during the pilot phase and together with my colleague Dirk Helbing, who leads the Scientific Steering Committee, - on behalf of the hundreds of researchers involved - we will explain some of the ideas surrounding the </a:t>
            </a:r>
            <a:r>
              <a:rPr lang="en-US" sz="1300" dirty="0" err="1">
                <a:ea typeface="ＭＳ Ｐゴシック" charset="0"/>
                <a:cs typeface="ＭＳ Ｐゴシック" charset="0"/>
              </a:rPr>
              <a:t>FuturICT</a:t>
            </a:r>
            <a:r>
              <a:rPr lang="en-US" sz="1300" dirty="0">
                <a:ea typeface="ＭＳ Ｐゴシック" charset="0"/>
                <a:cs typeface="ＭＳ Ｐゴシック" charset="0"/>
              </a:rPr>
              <a:t> project.</a:t>
            </a:r>
            <a:endParaRPr lang="en-IE" sz="13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A3BEA9-D04B-CE47-AA21-C34CD4B0EC3A}" type="slidenum">
              <a:rPr lang="en-US" sz="1200">
                <a:latin typeface="Helvetica"/>
              </a:rPr>
              <a:pPr eaLnBrk="1" hangingPunct="1"/>
              <a:t>1</a:t>
            </a:fld>
            <a:endParaRPr lang="en-US" sz="1200" dirty="0">
              <a:latin typeface="Helvetic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8B1C7-15C2-3142-A225-EB28E2ECD999}" type="slidenum">
              <a:rPr lang="de-CH"/>
              <a:pPr/>
              <a:t>6</a:t>
            </a:fld>
            <a:endParaRPr lang="de-CH"/>
          </a:p>
        </p:txBody>
      </p:sp>
      <p:sp>
        <p:nvSpPr>
          <p:cNvPr id="3261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E6A4C406-9BBA-0441-8C58-A24D49C5EC0F}" type="datetime1">
              <a:rPr lang="en-US" smtClean="0"/>
              <a:pPr>
                <a:defRPr/>
              </a:pPr>
              <a:t>25.09.15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1549C800-B14C-E345-AA4C-CFE1C5FCE5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01AC2D94-D98D-D342-8076-29CBB5035D02}" type="datetime1">
              <a:rPr lang="en-US" smtClean="0"/>
              <a:pPr>
                <a:defRPr/>
              </a:pPr>
              <a:t>25.09.15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8E78B150-B238-5C46-AE6D-0FA61ADDC1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D8EA44AF-9508-3142-9D01-383511F6DB25}" type="datetime1">
              <a:rPr lang="en-US" smtClean="0"/>
              <a:pPr>
                <a:defRPr/>
              </a:pPr>
              <a:t>25.09.15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DA66312E-6B81-C542-822D-F1E663C555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FED00EA0-1DBB-3F44-AC63-F90F1A571DB5}" type="datetime1">
              <a:rPr lang="en-US" smtClean="0"/>
              <a:pPr>
                <a:defRPr/>
              </a:pPr>
              <a:t>25.09.15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CC32BA9F-B6C4-E748-B35C-E32AF711D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1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712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7F55CE16-7CFB-644F-A98F-B0E5E9ABC7DD}" type="datetime1">
              <a:rPr lang="en-US" smtClean="0"/>
              <a:pPr>
                <a:defRPr/>
              </a:pPr>
              <a:t>25.09.15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6308B911-6AD2-2646-8797-258CD4891A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0EAE7346-E557-9443-822C-ED8712249557}" type="datetime1">
              <a:rPr lang="en-US" smtClean="0"/>
              <a:pPr>
                <a:defRPr/>
              </a:pPr>
              <a:t>25.09.15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F93444A3-41D6-8545-AB7F-2A476F61D0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5EB17AF3-28FC-3F45-8B36-E2B581799D9C}" type="datetime1">
              <a:rPr lang="en-US" smtClean="0"/>
              <a:pPr>
                <a:defRPr/>
              </a:pPr>
              <a:t>25.09.15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95D8976E-8DCD-7648-BA28-EAB7CAD8D6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43CA972C-DEDE-584B-BBF2-DE9D554A42CB}" type="datetime1">
              <a:rPr lang="en-US" smtClean="0"/>
              <a:pPr>
                <a:defRPr/>
              </a:pPr>
              <a:t>25.09.15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C6A9C289-9BDF-BD44-95E1-66B77371C4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0FDF7D0E-11CD-DF49-BD8B-947EEE8F0474}" type="datetime1">
              <a:rPr lang="en-US" smtClean="0"/>
              <a:pPr>
                <a:defRPr/>
              </a:pPr>
              <a:t>25.09.15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C4FD9357-6DDB-974F-A756-FD6DF36ED4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7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9EFF99E3-D6E6-7A42-91A4-C8EF9092B86D}" type="datetime1">
              <a:rPr lang="en-US" smtClean="0"/>
              <a:pPr>
                <a:defRPr/>
              </a:pPr>
              <a:t>25.09.15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</a:defRPr>
            </a:lvl1pPr>
          </a:lstStyle>
          <a:p>
            <a:pPr>
              <a:defRPr/>
            </a:pPr>
            <a:fld id="{B8EC198D-FABC-6847-BCC2-9572E4EAAC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fld id="{03C06A12-79B0-C240-901F-BA758FE5E1AB}" type="datetime1">
              <a:rPr lang="en-US" smtClean="0"/>
              <a:pPr>
                <a:defRPr/>
              </a:pPr>
              <a:t>25.09.15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fld id="{75A142BE-2837-D34B-907E-4CDB06BE7D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74800"/>
            <a:ext cx="82296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ＭＳ Ｐゴシック" pitchFamily="-65" charset="-128"/>
          <a:cs typeface="Helvetica Neue Light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ＭＳ Ｐゴシック" pitchFamily="-65" charset="-128"/>
          <a:cs typeface="Helvetica Neue Light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ＭＳ Ｐゴシック" pitchFamily="-65" charset="-128"/>
          <a:cs typeface="Helvetica Neue Light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ＭＳ Ｐゴシック" pitchFamily="-65" charset="-128"/>
          <a:cs typeface="Helvetica Neue Light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65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ea typeface="ＭＳ Ｐゴシック" charset="0"/>
            </a:endParaRPr>
          </a:p>
        </p:txBody>
      </p:sp>
      <p:pic>
        <p:nvPicPr>
          <p:cNvPr id="19459" name="Picture 8" descr="On_Air_Logo_boardL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7213"/>
            <a:ext cx="9144000" cy="810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932820" y="1016732"/>
            <a:ext cx="5067672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900" dirty="0">
                <a:solidFill>
                  <a:schemeClr val="accent3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Dirk Helbing  (ETH Zurich</a:t>
            </a:r>
            <a:r>
              <a:rPr lang="en-US" sz="29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 algn="r" eaLnBrk="1" hangingPunct="1"/>
            <a:r>
              <a:rPr lang="en-US" sz="29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dhelbing@ethz.ch</a:t>
            </a:r>
            <a:endParaRPr lang="en-US" sz="2900" dirty="0">
              <a:solidFill>
                <a:schemeClr val="accent3">
                  <a:lumMod val="40000"/>
                  <a:lumOff val="60000"/>
                </a:schemeClr>
              </a:solidFill>
              <a:latin typeface="Helvetica"/>
              <a:cs typeface="Helvetica"/>
            </a:endParaRPr>
          </a:p>
          <a:p>
            <a:pPr algn="r" eaLnBrk="1" hangingPunct="1"/>
            <a:endParaRPr lang="en-US" sz="2900" dirty="0">
              <a:solidFill>
                <a:schemeClr val="accent3">
                  <a:lumMod val="40000"/>
                  <a:lumOff val="6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040052" y="2303001"/>
            <a:ext cx="4103948" cy="2062103"/>
          </a:xfrm>
          <a:prstGeom prst="rect">
            <a:avLst/>
          </a:prstGeom>
          <a:solidFill>
            <a:srgbClr val="16141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56A434"/>
                </a:solidFill>
                <a:latin typeface="Helvetica"/>
                <a:cs typeface="Helvetica"/>
              </a:rPr>
              <a:t>Creating A Planetary Nervous System As A </a:t>
            </a:r>
          </a:p>
          <a:p>
            <a:pPr algn="ctr" eaLnBrk="1" hangingPunct="1"/>
            <a:r>
              <a:rPr lang="en-US" sz="3200" b="1" dirty="0" smtClean="0">
                <a:solidFill>
                  <a:srgbClr val="56A434"/>
                </a:solidFill>
                <a:latin typeface="Helvetica"/>
                <a:cs typeface="Helvetica"/>
              </a:rPr>
              <a:t>Citizen Web</a:t>
            </a:r>
          </a:p>
        </p:txBody>
      </p:sp>
      <p:pic>
        <p:nvPicPr>
          <p:cNvPr id="7" name="Picture 6" descr="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54" y="5805264"/>
            <a:ext cx="717390" cy="717390"/>
          </a:xfrm>
          <a:prstGeom prst="rect">
            <a:avLst/>
          </a:prstGeom>
        </p:spPr>
      </p:pic>
      <p:pic>
        <p:nvPicPr>
          <p:cNvPr id="8" name="Picture 7" descr="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91811"/>
            <a:ext cx="734665" cy="734665"/>
          </a:xfrm>
          <a:prstGeom prst="rect">
            <a:avLst/>
          </a:prstGeom>
        </p:spPr>
      </p:pic>
      <p:pic>
        <p:nvPicPr>
          <p:cNvPr id="9" name="Picture 8" descr="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5812457"/>
            <a:ext cx="748891" cy="7488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2120" y="5117122"/>
            <a:ext cx="2812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"/>
                <a:cs typeface="Helvetica"/>
              </a:rPr>
              <a:t>Follow                      on</a:t>
            </a:r>
            <a:endParaRPr lang="en-US" sz="2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descr="v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31" y="5809210"/>
            <a:ext cx="734665" cy="734665"/>
          </a:xfrm>
          <a:prstGeom prst="rect">
            <a:avLst/>
          </a:prstGeom>
        </p:spPr>
      </p:pic>
      <p:pic>
        <p:nvPicPr>
          <p:cNvPr id="2" name="Picture 1" descr="Lin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85184"/>
            <a:ext cx="1475656" cy="4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160748"/>
            <a:ext cx="58686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vetica"/>
                <a:cs typeface="Helvetica"/>
              </a:rPr>
              <a:t>“Tragedies of the commons” and financial crises are examples illustrating that the “invisible hand” doesn’t always work</a:t>
            </a:r>
            <a:endParaRPr lang="en-US" sz="4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57602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623" y="2528900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Helvetica"/>
                <a:cs typeface="Helvetica"/>
              </a:rPr>
              <a:t>What alternative do we have?</a:t>
            </a:r>
            <a:endParaRPr lang="en-US" sz="44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89074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5" y="1088740"/>
            <a:ext cx="76688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Helvetica"/>
                <a:cs typeface="Helvetica"/>
              </a:rPr>
              <a:t>Here is a new approach, consistent with individual autonomy, democracy, and jobs for everyone: </a:t>
            </a:r>
          </a:p>
          <a:p>
            <a:pPr algn="ctr"/>
            <a:endParaRPr lang="en-US" sz="4400" dirty="0" smtClean="0">
              <a:latin typeface="Helvetica"/>
              <a:cs typeface="Helvetica"/>
            </a:endParaRPr>
          </a:p>
          <a:p>
            <a:pPr algn="ctr"/>
            <a:r>
              <a:rPr lang="en-US" sz="4400" dirty="0" smtClean="0">
                <a:latin typeface="Helvetica"/>
                <a:cs typeface="Helvetica"/>
              </a:rPr>
              <a:t>Distributed data and control to enable self-organization</a:t>
            </a:r>
          </a:p>
        </p:txBody>
      </p:sp>
    </p:spTree>
    <p:extLst>
      <p:ext uri="{BB962C8B-B14F-4D97-AF65-F5344CB8AC3E}">
        <p14:creationId xmlns:p14="http://schemas.microsoft.com/office/powerpoint/2010/main" val="2962314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716" y="1571305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vetica"/>
                <a:cs typeface="Helvetica"/>
              </a:rPr>
              <a:t>300 years, after the “Invisible Hand” was incepted, the “Internet of Things” can make it work!</a:t>
            </a:r>
            <a:endParaRPr lang="en-US" sz="4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91494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3" name="Rectangle 3"/>
          <p:cNvSpPr>
            <a:spLocks noChangeArrowheads="1"/>
          </p:cNvSpPr>
          <p:nvPr/>
        </p:nvSpPr>
        <p:spPr bwMode="auto">
          <a:xfrm>
            <a:off x="-3571875" y="1319213"/>
            <a:ext cx="18466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Helvetica"/>
              <a:cs typeface="+mn-cs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34988" y="917575"/>
            <a:ext cx="8061325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eaLnBrk="0" hangingPunct="0">
              <a:lnSpc>
                <a:spcPct val="90000"/>
              </a:lnSpc>
              <a:spcBef>
                <a:spcPts val="800"/>
              </a:spcBef>
              <a:buClr>
                <a:srgbClr val="E34141"/>
              </a:buClr>
              <a:buSzPct val="110000"/>
              <a:buFont typeface="Wingdings" charset="0"/>
              <a:buChar char="§"/>
            </a:pPr>
            <a:endParaRPr lang="de-CH" sz="1600" dirty="0">
              <a:solidFill>
                <a:srgbClr val="E34141"/>
              </a:solidFill>
              <a:latin typeface="Helvetica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800"/>
              </a:spcBef>
              <a:buClr>
                <a:srgbClr val="E34141"/>
              </a:buClr>
              <a:buSzPct val="110000"/>
              <a:buFont typeface="Wingdings" charset="0"/>
              <a:buChar char="§"/>
            </a:pPr>
            <a:endParaRPr lang="de-CH" sz="1600" dirty="0">
              <a:solidFill>
                <a:srgbClr val="2A6AB3"/>
              </a:solidFill>
              <a:latin typeface="Helvetica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800"/>
              </a:spcBef>
              <a:buClr>
                <a:srgbClr val="E34141"/>
              </a:buClr>
              <a:buSzPct val="110000"/>
              <a:buFont typeface="Wingdings" charset="0"/>
              <a:buChar char="§"/>
            </a:pPr>
            <a:endParaRPr lang="de-CH" sz="1600" dirty="0">
              <a:solidFill>
                <a:srgbClr val="2A6AB3"/>
              </a:solidFill>
              <a:latin typeface="Helvetica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800"/>
              </a:spcBef>
              <a:buClr>
                <a:srgbClr val="E34141"/>
              </a:buClr>
              <a:buSzPct val="110000"/>
              <a:buFont typeface="Wingdings" charset="0"/>
              <a:buChar char="§"/>
            </a:pPr>
            <a:endParaRPr lang="de-CH" sz="1600" dirty="0">
              <a:solidFill>
                <a:srgbClr val="2A6AB3"/>
              </a:solidFill>
              <a:latin typeface="Helvetica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800"/>
              </a:spcBef>
              <a:buClr>
                <a:srgbClr val="E34141"/>
              </a:buClr>
              <a:buSzPct val="110000"/>
              <a:buFont typeface="Wingdings" charset="0"/>
              <a:buChar char="§"/>
            </a:pPr>
            <a:endParaRPr lang="de-CH" sz="1600" dirty="0">
              <a:solidFill>
                <a:srgbClr val="2A6AB3"/>
              </a:solidFill>
              <a:latin typeface="Helvetica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800"/>
              </a:spcBef>
              <a:buClr>
                <a:srgbClr val="E34141"/>
              </a:buClr>
              <a:buSzPct val="110000"/>
              <a:buFont typeface="Wingdings" charset="0"/>
              <a:buChar char="§"/>
            </a:pPr>
            <a:endParaRPr lang="de-CH" sz="1600" dirty="0">
              <a:solidFill>
                <a:srgbClr val="2A6AB3"/>
              </a:solidFill>
              <a:latin typeface="Helvetica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800"/>
              </a:spcBef>
              <a:buClr>
                <a:srgbClr val="E34141"/>
              </a:buClr>
              <a:buSzPct val="110000"/>
              <a:buFont typeface="Wingdings" charset="0"/>
              <a:buChar char="§"/>
            </a:pPr>
            <a:endParaRPr lang="de-CH" sz="1600" dirty="0">
              <a:solidFill>
                <a:srgbClr val="2A6AB3"/>
              </a:solidFill>
              <a:latin typeface="Helvetica"/>
            </a:endParaRPr>
          </a:p>
          <a:p>
            <a:pPr marL="342900" indent="-342900" eaLnBrk="0" hangingPunct="0">
              <a:lnSpc>
                <a:spcPts val="4000"/>
              </a:lnSpc>
              <a:spcBef>
                <a:spcPts val="800"/>
              </a:spcBef>
              <a:buClr>
                <a:srgbClr val="E34141"/>
              </a:buClr>
              <a:buSzPct val="110000"/>
              <a:buFont typeface="Wingdings" charset="0"/>
              <a:buChar char="§"/>
            </a:pPr>
            <a:endParaRPr lang="de-CH" sz="1600" dirty="0">
              <a:solidFill>
                <a:srgbClr val="2A6AB3"/>
              </a:solidFill>
              <a:latin typeface="Helvetica"/>
            </a:endParaRPr>
          </a:p>
          <a:p>
            <a:pPr marL="1143000" lvl="2" indent="-228600" eaLnBrk="0" hangingPunct="0">
              <a:lnSpc>
                <a:spcPts val="2400"/>
              </a:lnSpc>
              <a:spcBef>
                <a:spcPts val="400"/>
              </a:spcBef>
              <a:buFontTx/>
              <a:buChar char="-"/>
            </a:pPr>
            <a:endParaRPr lang="de-CH" sz="2000" dirty="0">
              <a:latin typeface="Helvetica"/>
            </a:endParaRPr>
          </a:p>
        </p:txBody>
      </p:sp>
      <p:pic>
        <p:nvPicPr>
          <p:cNvPr id="5" name="Picture 4" descr="businessman-and-transparency-sheet-blan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683"/>
            <a:ext cx="10188804" cy="678653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386941"/>
            <a:ext cx="9144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ts val="3800"/>
              </a:lnSpc>
            </a:pPr>
            <a:r>
              <a:rPr lang="en-US" sz="3600" dirty="0" smtClean="0">
                <a:solidFill>
                  <a:srgbClr val="0F4414"/>
                </a:solidFill>
                <a:latin typeface="Helvetica"/>
                <a:ea typeface="Helvetica"/>
                <a:cs typeface="Helvetica"/>
              </a:rPr>
              <a:t>Trust Requires Transparency</a:t>
            </a:r>
            <a:endParaRPr lang="en-US" sz="3600" dirty="0">
              <a:solidFill>
                <a:srgbClr val="0F4414"/>
              </a:solidFill>
              <a:latin typeface="Helvetica"/>
              <a:ea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6804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yalColloq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51" y="1376772"/>
            <a:ext cx="6199889" cy="5040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Helvetica"/>
              </a:rPr>
              <a:t>We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Helvetica"/>
              </a:rPr>
              <a:t> Can </a:t>
            </a:r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Helvetica"/>
              </a:rPr>
              <a:t>Build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Helvetica"/>
              </a:rPr>
              <a:t> A Planetary </a:t>
            </a:r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Helvetica"/>
              </a:rPr>
              <a:t>Nervous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Helvetica"/>
              </a:rPr>
              <a:t> System </a:t>
            </a:r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Helvetica"/>
              </a:rPr>
              <a:t>as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Helvetica"/>
              </a:rPr>
              <a:t> A </a:t>
            </a:r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Helvetica"/>
              </a:rPr>
              <a:t>Citizen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Helvetica"/>
              </a:rPr>
              <a:t> Web</a:t>
            </a:r>
            <a:endParaRPr lang="de-DE" sz="3600" dirty="0">
              <a:solidFill>
                <a:srgbClr val="0F4414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527085"/>
            <a:ext cx="7138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  <a:latin typeface="Helvetica"/>
              </a:rPr>
              <a:t>http</a:t>
            </a:r>
            <a:r>
              <a:rPr lang="en-US" sz="1200" dirty="0">
                <a:solidFill>
                  <a:srgbClr val="D9D9D9"/>
                </a:solidFill>
                <a:latin typeface="Helvetica"/>
              </a:rPr>
              <a:t>://</a:t>
            </a:r>
            <a:r>
              <a:rPr lang="en-US" sz="1200" dirty="0" err="1">
                <a:solidFill>
                  <a:srgbClr val="D9D9D9"/>
                </a:solidFill>
                <a:latin typeface="Helvetica"/>
              </a:rPr>
              <a:t>www.thisviewoflife.com</a:t>
            </a:r>
            <a:r>
              <a:rPr lang="en-US" sz="1200" dirty="0">
                <a:solidFill>
                  <a:srgbClr val="D9D9D9"/>
                </a:solidFill>
                <a:latin typeface="Helvetica"/>
              </a:rPr>
              <a:t>/</a:t>
            </a:r>
            <a:r>
              <a:rPr lang="en-US" sz="1200" dirty="0" err="1">
                <a:solidFill>
                  <a:srgbClr val="D9D9D9"/>
                </a:solidFill>
                <a:latin typeface="Helvetica"/>
              </a:rPr>
              <a:t>index.php</a:t>
            </a:r>
            <a:r>
              <a:rPr lang="en-US" sz="1200" dirty="0">
                <a:solidFill>
                  <a:srgbClr val="D9D9D9"/>
                </a:solidFill>
                <a:latin typeface="Helvetica"/>
              </a:rPr>
              <a:t>/magazine/articles/climate-change-and-inter-group-cooperation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4008" y="5868560"/>
            <a:ext cx="105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  <a:latin typeface="Helvetica"/>
              </a:rPr>
              <a:t>Illustration:</a:t>
            </a:r>
          </a:p>
          <a:p>
            <a:r>
              <a:rPr lang="en-US" sz="1200" dirty="0" err="1" smtClean="0">
                <a:solidFill>
                  <a:srgbClr val="D9D9D9"/>
                </a:solidFill>
                <a:latin typeface="Helvetica"/>
              </a:rPr>
              <a:t>Jac</a:t>
            </a:r>
            <a:r>
              <a:rPr lang="en-US" sz="1200" dirty="0" smtClean="0">
                <a:solidFill>
                  <a:srgbClr val="D9D9D9"/>
                </a:solidFill>
                <a:latin typeface="Helvetica"/>
              </a:rPr>
              <a:t> </a:t>
            </a:r>
            <a:r>
              <a:rPr lang="en-US" sz="1200" dirty="0" err="1" smtClean="0">
                <a:solidFill>
                  <a:srgbClr val="D9D9D9"/>
                </a:solidFill>
                <a:latin typeface="Helvetica"/>
              </a:rPr>
              <a:t>Depczyk</a:t>
            </a:r>
            <a:r>
              <a:rPr lang="en-US" sz="1200" dirty="0" smtClean="0">
                <a:solidFill>
                  <a:srgbClr val="D9D9D9"/>
                </a:solidFill>
                <a:latin typeface="Helvetica"/>
              </a:rPr>
              <a:t> </a:t>
            </a:r>
            <a:endParaRPr lang="en-US" sz="1200" dirty="0">
              <a:solidFill>
                <a:srgbClr val="D9D9D9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80074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1740" y="2205442"/>
            <a:ext cx="4584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Helvetica"/>
                <a:cs typeface="Helvetica"/>
              </a:rPr>
              <a:t>How to create jobs and earn money in future?</a:t>
            </a:r>
          </a:p>
        </p:txBody>
      </p:sp>
    </p:spTree>
    <p:extLst>
      <p:ext uri="{BB962C8B-B14F-4D97-AF65-F5344CB8AC3E}">
        <p14:creationId xmlns:p14="http://schemas.microsoft.com/office/powerpoint/2010/main" val="1486021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9972" y="1290241"/>
            <a:ext cx="606038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vetica"/>
                <a:cs typeface="Helvetica"/>
              </a:rPr>
              <a:t>To be a leading country in future, we must make use of the special properties of information in the best possible way</a:t>
            </a:r>
          </a:p>
        </p:txBody>
      </p:sp>
    </p:spTree>
    <p:extLst>
      <p:ext uri="{BB962C8B-B14F-4D97-AF65-F5344CB8AC3E}">
        <p14:creationId xmlns:p14="http://schemas.microsoft.com/office/powerpoint/2010/main" val="1717371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052736"/>
            <a:ext cx="60603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vetica"/>
                <a:cs typeface="Helvetica"/>
              </a:rPr>
              <a:t>Information can be shared as often as we like. If we want more of it, we don’t have to take it away from someone else. This allows to overcome conflict.</a:t>
            </a:r>
          </a:p>
        </p:txBody>
      </p:sp>
    </p:spTree>
    <p:extLst>
      <p:ext uri="{BB962C8B-B14F-4D97-AF65-F5344CB8AC3E}">
        <p14:creationId xmlns:p14="http://schemas.microsoft.com/office/powerpoint/2010/main" val="38842865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ear-vs-exponential-exponent-or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238" y="656692"/>
            <a:ext cx="10213750" cy="57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p images  Editorial-8.00337662-High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89" y="0"/>
            <a:ext cx="10382629" cy="6885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219" y="6346195"/>
            <a:ext cx="84822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BFBFBF"/>
                </a:solidFill>
                <a:latin typeface="Helvetica"/>
              </a:rPr>
              <a:t>http</a:t>
            </a:r>
            <a:r>
              <a:rPr lang="en-US" sz="1500" dirty="0">
                <a:solidFill>
                  <a:srgbClr val="BFBFBF"/>
                </a:solidFill>
                <a:latin typeface="Helvetica"/>
              </a:rPr>
              <a:t>://</a:t>
            </a:r>
            <a:r>
              <a:rPr lang="en-US" sz="1500" dirty="0" err="1">
                <a:solidFill>
                  <a:srgbClr val="BFBFBF"/>
                </a:solidFill>
                <a:latin typeface="Helvetica"/>
              </a:rPr>
              <a:t>www.sueddeutsche.de</a:t>
            </a:r>
            <a:r>
              <a:rPr lang="en-US" sz="1500" dirty="0">
                <a:solidFill>
                  <a:srgbClr val="BFBFBF"/>
                </a:solidFill>
                <a:latin typeface="Helvetica"/>
              </a:rPr>
              <a:t>/</a:t>
            </a:r>
            <a:r>
              <a:rPr lang="en-US" sz="1500" dirty="0" err="1">
                <a:solidFill>
                  <a:srgbClr val="BFBFBF"/>
                </a:solidFill>
                <a:latin typeface="Helvetica"/>
              </a:rPr>
              <a:t>politik</a:t>
            </a:r>
            <a:r>
              <a:rPr lang="en-US" sz="1500" dirty="0">
                <a:solidFill>
                  <a:srgbClr val="BFBFBF"/>
                </a:solidFill>
                <a:latin typeface="Helvetica"/>
              </a:rPr>
              <a:t>/streit-beigelegt-einigung-ueber-foederalismusreform-1.413140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4108" y="5985284"/>
            <a:ext cx="3400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Source: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ddp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images/Marcus Brandt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127" y="43854"/>
            <a:ext cx="844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The Problems of the World Are Complex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1015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cialmediadata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304764"/>
            <a:ext cx="6992963" cy="69487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3628" y="6442501"/>
            <a:ext cx="2215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VLADGRIN/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Shutterstock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 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46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3600" dirty="0" smtClean="0">
                <a:solidFill>
                  <a:srgbClr val="0F4414"/>
                </a:solidFill>
                <a:latin typeface="Helvetica"/>
                <a:cs typeface="Helvetica"/>
              </a:rPr>
              <a:t>Information, Innovation </a:t>
            </a:r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Helvetica"/>
              </a:rPr>
              <a:t>and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Helvetica"/>
              </a:rPr>
              <a:t> </a:t>
            </a:r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Helvetica"/>
              </a:rPr>
              <a:t>Production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Helvetica"/>
              </a:rPr>
              <a:t> </a:t>
            </a:r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Helvetica"/>
              </a:rPr>
              <a:t>Ecosystem</a:t>
            </a:r>
            <a:endParaRPr lang="de-DE" sz="3600" dirty="0">
              <a:solidFill>
                <a:srgbClr val="0F4414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4148" y="6242446"/>
            <a:ext cx="2765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Exponential innovation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532" y="540922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co-</a:t>
            </a:r>
            <a:r>
              <a:rPr lang="en-US" sz="2000" dirty="0" err="1">
                <a:solidFill>
                  <a:srgbClr val="FF0000"/>
                </a:solidFill>
                <a:latin typeface="Helvetica"/>
                <a:cs typeface="Helvetica"/>
              </a:rPr>
              <a:t>epetition</a:t>
            </a: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, co-learning, co-innovation, and co-creation </a:t>
            </a:r>
          </a:p>
        </p:txBody>
      </p:sp>
    </p:spTree>
    <p:extLst>
      <p:ext uri="{BB962C8B-B14F-4D97-AF65-F5344CB8AC3E}">
        <p14:creationId xmlns:p14="http://schemas.microsoft.com/office/powerpoint/2010/main" val="37526701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624264"/>
            <a:ext cx="8208912" cy="5189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 smtClean="0">
                <a:latin typeface="Helvetica"/>
                <a:cs typeface="Helvetica"/>
              </a:rPr>
              <a:t>Planetary Nervous System</a:t>
            </a: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 smtClean="0">
                <a:latin typeface="Helvetica"/>
                <a:cs typeface="Helvetica"/>
              </a:rPr>
              <a:t>Measurement of Externalities</a:t>
            </a: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 smtClean="0">
                <a:latin typeface="Helvetica"/>
                <a:cs typeface="Helvetica"/>
              </a:rPr>
              <a:t>Multi-Dimensional Feedbacks</a:t>
            </a: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 smtClean="0">
                <a:latin typeface="Helvetica"/>
                <a:cs typeface="Helvetica"/>
              </a:rPr>
              <a:t>Digital Assistants</a:t>
            </a:r>
          </a:p>
          <a:p>
            <a:pPr marL="742950" indent="-7429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 smtClean="0">
                <a:latin typeface="Helvetica"/>
                <a:cs typeface="Helvetica"/>
              </a:rPr>
              <a:t>Collective Intelligence</a:t>
            </a:r>
            <a:endParaRPr lang="en-US" sz="3200" dirty="0">
              <a:latin typeface="Helvetica"/>
              <a:cs typeface="Helvetica"/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3366FF"/>
                </a:solidFill>
                <a:latin typeface="Helvetica"/>
                <a:cs typeface="Helvetica"/>
              </a:rPr>
              <a:t>Can </a:t>
            </a:r>
            <a:r>
              <a:rPr lang="en-US" sz="3200" dirty="0">
                <a:solidFill>
                  <a:srgbClr val="3366FF"/>
                </a:solidFill>
                <a:latin typeface="Helvetica"/>
                <a:cs typeface="Helvetica"/>
              </a:rPr>
              <a:t>a</a:t>
            </a:r>
            <a:r>
              <a:rPr lang="en-US" sz="3200" dirty="0" smtClean="0">
                <a:solidFill>
                  <a:srgbClr val="3366FF"/>
                </a:solidFill>
                <a:latin typeface="Helvetica"/>
                <a:cs typeface="Helvetica"/>
              </a:rPr>
              <a:t>ll be based on a distributed approach!</a:t>
            </a:r>
            <a:endParaRPr lang="en-US" sz="3200" dirty="0">
              <a:solidFill>
                <a:srgbClr val="3366FF"/>
              </a:solidFill>
              <a:latin typeface="Helvetica"/>
              <a:cs typeface="Helvetica"/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Helvetica"/>
                <a:cs typeface="Helvetica"/>
              </a:rPr>
              <a:t>The countries implementing these new organizational principles first will be leading</a:t>
            </a:r>
            <a:endParaRPr lang="en-US" sz="32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" y="26064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sz="3600" dirty="0" smtClean="0">
                <a:solidFill>
                  <a:srgbClr val="0F4414"/>
                </a:solidFill>
                <a:latin typeface="Helvetica"/>
                <a:cs typeface="+mn-cs"/>
              </a:rPr>
              <a:t>Summary: Information Technologies </a:t>
            </a:r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+mn-cs"/>
              </a:rPr>
              <a:t>for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+mn-cs"/>
              </a:rPr>
              <a:t> </a:t>
            </a:r>
          </a:p>
          <a:p>
            <a:pPr algn="ctr" eaLnBrk="1" hangingPunct="1">
              <a:defRPr/>
            </a:pPr>
            <a:r>
              <a:rPr lang="de-DE" sz="3600" dirty="0" smtClean="0">
                <a:solidFill>
                  <a:srgbClr val="0F4414"/>
                </a:solidFill>
                <a:latin typeface="Helvetica"/>
                <a:cs typeface="+mn-cs"/>
              </a:rPr>
              <a:t>a Smart Digital Society</a:t>
            </a:r>
            <a:endParaRPr lang="de-DE" sz="3600" dirty="0">
              <a:solidFill>
                <a:srgbClr val="0F4414"/>
              </a:solidFill>
              <a:latin typeface="Helvetic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3730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" y="26064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+mn-cs"/>
              </a:rPr>
              <a:t>How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+mn-cs"/>
              </a:rPr>
              <a:t> </a:t>
            </a:r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+mn-cs"/>
              </a:rPr>
              <a:t>Finally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+mn-cs"/>
              </a:rPr>
              <a:t> </a:t>
            </a:r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+mn-cs"/>
              </a:rPr>
              <a:t>Everything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+mn-cs"/>
              </a:rPr>
              <a:t> Comes </a:t>
            </a:r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+mn-cs"/>
              </a:rPr>
              <a:t>Together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+mn-cs"/>
              </a:rPr>
              <a:t>: Science, Politics, Business, </a:t>
            </a:r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+mn-cs"/>
              </a:rPr>
              <a:t>and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+mn-cs"/>
              </a:rPr>
              <a:t> Society</a:t>
            </a:r>
            <a:endParaRPr lang="de-DE" sz="3600" dirty="0">
              <a:solidFill>
                <a:srgbClr val="0F4414"/>
              </a:solidFill>
              <a:latin typeface="Helvetic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990" y="1623275"/>
            <a:ext cx="6981398" cy="558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800" dirty="0" smtClean="0">
                <a:latin typeface="Helvetica"/>
                <a:cs typeface="Helvetica"/>
              </a:rPr>
              <a:t>Massively increased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efficiency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Self-organizing</a:t>
            </a:r>
            <a:r>
              <a:rPr lang="en-US" sz="2800" dirty="0" smtClean="0">
                <a:latin typeface="Helvetica"/>
                <a:cs typeface="Helvetica"/>
              </a:rPr>
              <a:t>, self-improving systems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Helvetica"/>
                <a:cs typeface="Helvetica"/>
              </a:rPr>
              <a:t>Democratic</a:t>
            </a:r>
            <a:r>
              <a:rPr lang="en-US" sz="2800" dirty="0">
                <a:latin typeface="Helvetica"/>
                <a:cs typeface="Helvetica"/>
              </a:rPr>
              <a:t> principle of </a:t>
            </a:r>
            <a:r>
              <a:rPr lang="en-US" sz="2800" dirty="0" smtClean="0">
                <a:latin typeface="Helvetica"/>
                <a:cs typeface="Helvetica"/>
              </a:rPr>
              <a:t>participation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800" dirty="0" smtClean="0">
                <a:latin typeface="Helvetica"/>
                <a:cs typeface="Helvetica"/>
              </a:rPr>
              <a:t>Individual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autonomy</a:t>
            </a:r>
            <a:r>
              <a:rPr lang="en-US" sz="2800" dirty="0" smtClean="0">
                <a:latin typeface="Helvetica"/>
                <a:cs typeface="Helvetica"/>
              </a:rPr>
              <a:t> of decision-making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Free entrepreneurial activity </a:t>
            </a:r>
            <a:r>
              <a:rPr lang="en-US" sz="2800" dirty="0" smtClean="0">
                <a:latin typeface="Helvetica"/>
                <a:cs typeface="Helvetica"/>
              </a:rPr>
              <a:t>and markets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800" dirty="0" smtClean="0">
                <a:latin typeface="Helvetica"/>
                <a:cs typeface="Helvetica"/>
              </a:rPr>
              <a:t>Consideration of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externalities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Other-regarding </a:t>
            </a:r>
            <a:r>
              <a:rPr lang="en-US" sz="2800" dirty="0" smtClean="0">
                <a:latin typeface="Helvetica"/>
                <a:cs typeface="Helvetica"/>
              </a:rPr>
              <a:t>and fair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800" dirty="0" smtClean="0">
                <a:latin typeface="Helvetica"/>
                <a:cs typeface="Helvetica"/>
              </a:rPr>
              <a:t>Improving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environmental issues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800" dirty="0">
                <a:latin typeface="Helvetica"/>
                <a:cs typeface="Helvetica"/>
              </a:rPr>
              <a:t>Supporting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cooperation, </a:t>
            </a:r>
            <a:r>
              <a:rPr lang="en-US" sz="2800" dirty="0">
                <a:latin typeface="Helvetica"/>
                <a:cs typeface="Helvetica"/>
              </a:rPr>
              <a:t>reducing conflict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latin typeface="Helvetica"/>
              <a:cs typeface="Helvetica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870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–Key–Success–Factors–Enable–Higher–Return–on–Innov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2580"/>
            <a:ext cx="8259676" cy="5925420"/>
          </a:xfrm>
          <a:prstGeom prst="rect">
            <a:avLst/>
          </a:prstGeom>
        </p:spPr>
      </p:pic>
      <p:sp>
        <p:nvSpPr>
          <p:cNvPr id="4" name="TextShape 1"/>
          <p:cNvSpPr txBox="1"/>
          <p:nvPr/>
        </p:nvSpPr>
        <p:spPr>
          <a:xfrm>
            <a:off x="2411760" y="6523216"/>
            <a:ext cx="5125680" cy="290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de-CH" sz="1200" dirty="0" smtClean="0">
                <a:solidFill>
                  <a:srgbClr val="D9D9D9"/>
                </a:solidFill>
                <a:latin typeface="Helvetica"/>
              </a:rPr>
              <a:t>Image </a:t>
            </a:r>
            <a:r>
              <a:rPr lang="de-CH" sz="1200" dirty="0">
                <a:solidFill>
                  <a:srgbClr val="D9D9D9"/>
                </a:solidFill>
                <a:latin typeface="Helvetica"/>
              </a:rPr>
              <a:t>Source: http://demosite.in/</a:t>
            </a:r>
            <a:r>
              <a:rPr lang="de-CH" sz="1200" dirty="0" smtClean="0">
                <a:solidFill>
                  <a:srgbClr val="D9D9D9"/>
                </a:solidFill>
                <a:latin typeface="Helvetica"/>
              </a:rPr>
              <a:t>applicationdevelopment.php</a:t>
            </a:r>
            <a:endParaRPr sz="1200" dirty="0">
              <a:solidFill>
                <a:srgbClr val="D9D9D9"/>
              </a:solidFill>
              <a:latin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46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Helvetica"/>
              </a:rPr>
              <a:t>Let‘s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Helvetica"/>
              </a:rPr>
              <a:t> Do This </a:t>
            </a:r>
            <a:r>
              <a:rPr lang="de-DE" sz="3600" dirty="0" err="1" smtClean="0">
                <a:solidFill>
                  <a:srgbClr val="0F4414"/>
                </a:solidFill>
                <a:latin typeface="Helvetica"/>
                <a:cs typeface="Helvetica"/>
              </a:rPr>
              <a:t>Together</a:t>
            </a:r>
            <a:r>
              <a:rPr lang="de-DE" sz="3600" dirty="0" smtClean="0">
                <a:solidFill>
                  <a:srgbClr val="0F4414"/>
                </a:solidFill>
                <a:latin typeface="Helvetica"/>
                <a:cs typeface="Helvetica"/>
              </a:rPr>
              <a:t>!</a:t>
            </a:r>
            <a:endParaRPr lang="de-DE" sz="3600" dirty="0">
              <a:solidFill>
                <a:srgbClr val="0F4414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35739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612" y="1823333"/>
            <a:ext cx="70207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vetica"/>
                <a:cs typeface="Helvetica"/>
              </a:rPr>
              <a:t>Our world is really in bad shape.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Helvetica"/>
                <a:cs typeface="Helvetica"/>
              </a:rPr>
              <a:t>This creates existential threats.</a:t>
            </a:r>
          </a:p>
          <a:p>
            <a:pPr algn="ctr"/>
            <a:endParaRPr lang="en-US" sz="44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01993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268760"/>
            <a:ext cx="532859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vetica"/>
                <a:cs typeface="Helvetica"/>
              </a:rPr>
              <a:t>Many unsolved problems in the world result from systemic instabilities in complex dynamical systems</a:t>
            </a:r>
            <a:endParaRPr lang="en-US" sz="4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65444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803575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Helvetica"/>
                <a:cs typeface="Helvetica"/>
              </a:rPr>
              <a:t>The digital revolution on its way</a:t>
            </a:r>
          </a:p>
        </p:txBody>
      </p:sp>
    </p:spTree>
    <p:extLst>
      <p:ext uri="{BB962C8B-B14F-4D97-AF65-F5344CB8AC3E}">
        <p14:creationId xmlns:p14="http://schemas.microsoft.com/office/powerpoint/2010/main" val="1909643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421" name="Text Box 5"/>
          <p:cNvSpPr txBox="1">
            <a:spLocks noChangeArrowheads="1"/>
          </p:cNvSpPr>
          <p:nvPr/>
        </p:nvSpPr>
        <p:spPr bwMode="auto">
          <a:xfrm>
            <a:off x="6516216" y="4552965"/>
            <a:ext cx="230425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C.A. Hidalgo, B. Klinger, A.L.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Barabasi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, R. Hausmann, The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product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space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conditions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the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development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of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nations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. </a:t>
            </a:r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Science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317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,</a:t>
            </a:r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482-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487</a:t>
            </a:r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(2007)</a:t>
            </a:r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. </a:t>
            </a:r>
            <a:endParaRPr lang="en-US" sz="1400" i="1" dirty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336196" y="633266"/>
            <a:ext cx="2538282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800"/>
              </a:spcBef>
              <a:buClr>
                <a:srgbClr val="E34141"/>
              </a:buClr>
              <a:buSzPct val="110000"/>
              <a:buFont typeface="Wingdings" charset="0"/>
              <a:buNone/>
            </a:pPr>
            <a:r>
              <a:rPr lang="en-US" sz="3200" dirty="0" smtClean="0">
                <a:solidFill>
                  <a:srgbClr val="0F4414"/>
                </a:solidFill>
                <a:latin typeface="Helvetica"/>
                <a:cs typeface="Helvetica"/>
              </a:rPr>
              <a:t>Diversity and</a:t>
            </a:r>
            <a:r>
              <a:rPr lang="en-US" sz="3200" dirty="0">
                <a:solidFill>
                  <a:srgbClr val="0F4414"/>
                </a:solidFill>
                <a:latin typeface="Helvetica"/>
                <a:cs typeface="Helvetica"/>
              </a:rPr>
              <a:t> </a:t>
            </a:r>
            <a:r>
              <a:rPr lang="en-US" sz="3200" dirty="0" smtClean="0">
                <a:solidFill>
                  <a:srgbClr val="0F4414"/>
                </a:solidFill>
                <a:latin typeface="Helvetica"/>
                <a:cs typeface="Helvetica"/>
              </a:rPr>
              <a:t>Complexity Are Crucial Economic Success Factors</a:t>
            </a:r>
          </a:p>
        </p:txBody>
      </p:sp>
      <p:pic>
        <p:nvPicPr>
          <p:cNvPr id="3" name="Picture 2" descr="317_482_F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1956"/>
            <a:ext cx="5105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30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636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400" dirty="0" err="1" smtClean="0">
                <a:solidFill>
                  <a:srgbClr val="0F4414"/>
                </a:solidFill>
                <a:latin typeface="Helvetica"/>
                <a:cs typeface="Helvetica"/>
              </a:rPr>
              <a:t>Exponential</a:t>
            </a:r>
            <a:r>
              <a:rPr lang="de-DE" sz="3400" dirty="0" smtClean="0">
                <a:solidFill>
                  <a:srgbClr val="0F4414"/>
                </a:solidFill>
                <a:latin typeface="Helvetica"/>
                <a:cs typeface="Helvetica"/>
              </a:rPr>
              <a:t> </a:t>
            </a:r>
            <a:r>
              <a:rPr lang="de-DE" sz="3400" dirty="0" err="1" smtClean="0">
                <a:solidFill>
                  <a:srgbClr val="0F4414"/>
                </a:solidFill>
                <a:latin typeface="Helvetica"/>
                <a:cs typeface="Helvetica"/>
              </a:rPr>
              <a:t>vs.Factorial</a:t>
            </a:r>
            <a:r>
              <a:rPr lang="de-DE" sz="3400" dirty="0" smtClean="0">
                <a:solidFill>
                  <a:srgbClr val="0F4414"/>
                </a:solidFill>
                <a:latin typeface="Helvetica"/>
                <a:cs typeface="Helvetica"/>
              </a:rPr>
              <a:t> Growth – </a:t>
            </a:r>
            <a:r>
              <a:rPr lang="de-DE" sz="3400" dirty="0" err="1" smtClean="0">
                <a:solidFill>
                  <a:srgbClr val="0F4414"/>
                </a:solidFill>
                <a:latin typeface="Helvetica"/>
                <a:cs typeface="Helvetica"/>
              </a:rPr>
              <a:t>Implications</a:t>
            </a:r>
            <a:r>
              <a:rPr lang="de-DE" sz="3400" dirty="0" smtClean="0">
                <a:solidFill>
                  <a:srgbClr val="0F4414"/>
                </a:solidFill>
                <a:latin typeface="Helvetica"/>
                <a:cs typeface="Helvetica"/>
              </a:rPr>
              <a:t> </a:t>
            </a:r>
            <a:r>
              <a:rPr lang="de-DE" sz="3400" dirty="0" err="1" smtClean="0">
                <a:solidFill>
                  <a:srgbClr val="0F4414"/>
                </a:solidFill>
                <a:latin typeface="Helvetica"/>
                <a:cs typeface="Helvetica"/>
              </a:rPr>
              <a:t>for</a:t>
            </a:r>
            <a:r>
              <a:rPr lang="de-DE" sz="3400" dirty="0" smtClean="0">
                <a:solidFill>
                  <a:srgbClr val="0F4414"/>
                </a:solidFill>
                <a:latin typeface="Helvetica"/>
                <a:cs typeface="Helvetica"/>
              </a:rPr>
              <a:t> </a:t>
            </a:r>
            <a:r>
              <a:rPr lang="de-DE" sz="3400" dirty="0" err="1" smtClean="0">
                <a:solidFill>
                  <a:srgbClr val="0F4414"/>
                </a:solidFill>
                <a:latin typeface="Helvetica"/>
                <a:cs typeface="Helvetica"/>
              </a:rPr>
              <a:t>the</a:t>
            </a:r>
            <a:r>
              <a:rPr lang="de-DE" sz="3400" dirty="0" smtClean="0">
                <a:solidFill>
                  <a:srgbClr val="0F4414"/>
                </a:solidFill>
                <a:latin typeface="Helvetica"/>
                <a:cs typeface="Helvetica"/>
              </a:rPr>
              <a:t> </a:t>
            </a:r>
            <a:r>
              <a:rPr lang="de-DE" sz="3400" dirty="0" err="1" smtClean="0">
                <a:solidFill>
                  <a:srgbClr val="0F4414"/>
                </a:solidFill>
                <a:latin typeface="Helvetica"/>
                <a:cs typeface="Helvetica"/>
              </a:rPr>
              <a:t>Governance</a:t>
            </a:r>
            <a:r>
              <a:rPr lang="de-DE" sz="3400" dirty="0" smtClean="0">
                <a:solidFill>
                  <a:srgbClr val="0F4414"/>
                </a:solidFill>
                <a:latin typeface="Helvetica"/>
                <a:cs typeface="Helvetica"/>
              </a:rPr>
              <a:t> </a:t>
            </a:r>
            <a:r>
              <a:rPr lang="de-DE" sz="3400" dirty="0" err="1" smtClean="0">
                <a:solidFill>
                  <a:srgbClr val="0F4414"/>
                </a:solidFill>
                <a:latin typeface="Helvetica"/>
                <a:cs typeface="Helvetica"/>
              </a:rPr>
              <a:t>of</a:t>
            </a:r>
            <a:r>
              <a:rPr lang="de-DE" sz="3400" dirty="0" smtClean="0">
                <a:solidFill>
                  <a:srgbClr val="0F4414"/>
                </a:solidFill>
                <a:latin typeface="Helvetica"/>
                <a:cs typeface="Helvetica"/>
              </a:rPr>
              <a:t> </a:t>
            </a:r>
            <a:r>
              <a:rPr lang="de-DE" sz="3400" dirty="0" err="1" smtClean="0">
                <a:solidFill>
                  <a:srgbClr val="0F4414"/>
                </a:solidFill>
                <a:latin typeface="Helvetica"/>
                <a:cs typeface="Helvetica"/>
              </a:rPr>
              <a:t>Complex</a:t>
            </a:r>
            <a:r>
              <a:rPr lang="de-DE" sz="3400" dirty="0" smtClean="0">
                <a:solidFill>
                  <a:srgbClr val="0F4414"/>
                </a:solidFill>
                <a:latin typeface="Helvetica"/>
                <a:cs typeface="Helvetica"/>
              </a:rPr>
              <a:t> Systems</a:t>
            </a:r>
            <a:endParaRPr lang="de-DE" sz="3400" dirty="0">
              <a:solidFill>
                <a:srgbClr val="0F4414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8067" y="3140968"/>
            <a:ext cx="94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Helvetica"/>
              </a:rPr>
              <a:t>Data</a:t>
            </a:r>
          </a:p>
          <a:p>
            <a:r>
              <a:rPr lang="en-US" dirty="0" smtClean="0">
                <a:solidFill>
                  <a:srgbClr val="008000"/>
                </a:solidFill>
                <a:latin typeface="Helvetica"/>
              </a:rPr>
              <a:t>volume</a:t>
            </a:r>
            <a:endParaRPr lang="en-US" dirty="0">
              <a:solidFill>
                <a:srgbClr val="008000"/>
              </a:solidFill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8067" y="3832347"/>
            <a:ext cx="148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Helvetica"/>
              </a:rPr>
              <a:t>Processing power</a:t>
            </a:r>
            <a:endParaRPr lang="en-US" dirty="0">
              <a:solidFill>
                <a:srgbClr val="3366FF"/>
              </a:solidFill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8324" y="1700808"/>
            <a:ext cx="1275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</a:rPr>
              <a:t>Systemic</a:t>
            </a:r>
          </a:p>
          <a:p>
            <a:r>
              <a:rPr lang="en-US" dirty="0">
                <a:solidFill>
                  <a:srgbClr val="FF0000"/>
                </a:solidFill>
                <a:latin typeface="Helvetica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Helvetica"/>
              </a:rPr>
              <a:t>omplexity</a:t>
            </a:r>
            <a:endParaRPr lang="en-US" dirty="0">
              <a:solidFill>
                <a:srgbClr val="FF0000"/>
              </a:solidFill>
              <a:latin typeface="Helvetica"/>
            </a:endParaRPr>
          </a:p>
        </p:txBody>
      </p:sp>
      <p:pic>
        <p:nvPicPr>
          <p:cNvPr id="2" name="Picture 1" descr="pict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7866"/>
            <a:ext cx="6988591" cy="5637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0032" y="4053842"/>
            <a:ext cx="2196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544"/>
                </a:solidFill>
                <a:latin typeface="Helvetica"/>
              </a:rPr>
              <a:t>Big Data: Evidence-based</a:t>
            </a:r>
          </a:p>
          <a:p>
            <a:r>
              <a:rPr lang="en-US" dirty="0" smtClean="0">
                <a:solidFill>
                  <a:srgbClr val="009544"/>
                </a:solidFill>
                <a:latin typeface="Helvetica"/>
              </a:rPr>
              <a:t>decision-making</a:t>
            </a:r>
            <a:endParaRPr lang="en-US" dirty="0">
              <a:solidFill>
                <a:srgbClr val="009544"/>
              </a:solidFill>
              <a:latin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5122929"/>
            <a:ext cx="259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Helvetica"/>
              </a:rPr>
              <a:t>Not enough data to take good decisions</a:t>
            </a:r>
            <a:endParaRPr lang="en-US" dirty="0">
              <a:solidFill>
                <a:srgbClr val="0000FF"/>
              </a:solidFill>
              <a:latin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6116" y="2732727"/>
            <a:ext cx="219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</a:rPr>
              <a:t>Loss of top-</a:t>
            </a:r>
          </a:p>
          <a:p>
            <a:r>
              <a:rPr lang="en-US" dirty="0" smtClean="0">
                <a:solidFill>
                  <a:srgbClr val="FF0000"/>
                </a:solidFill>
                <a:latin typeface="Helvetica"/>
              </a:rPr>
              <a:t>down control:</a:t>
            </a:r>
          </a:p>
          <a:p>
            <a:r>
              <a:rPr lang="en-US" dirty="0" smtClean="0">
                <a:solidFill>
                  <a:srgbClr val="FF0000"/>
                </a:solidFill>
                <a:latin typeface="Helvetica"/>
              </a:rPr>
              <a:t>Distributed</a:t>
            </a:r>
          </a:p>
          <a:p>
            <a:r>
              <a:rPr lang="en-US" dirty="0" smtClean="0">
                <a:solidFill>
                  <a:srgbClr val="FF0000"/>
                </a:solidFill>
                <a:latin typeface="Helvetica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114740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" y="368660"/>
            <a:ext cx="9144000" cy="109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ts val="800"/>
              </a:spcBef>
              <a:buClr>
                <a:srgbClr val="E34141"/>
              </a:buClr>
              <a:buSzPct val="110000"/>
              <a:buFont typeface="Wingdings" charset="0"/>
              <a:buNone/>
            </a:pPr>
            <a:r>
              <a:rPr lang="en-US" sz="3600" dirty="0" smtClean="0">
                <a:solidFill>
                  <a:srgbClr val="0F4414"/>
                </a:solidFill>
                <a:latin typeface="Helvetica"/>
                <a:ea typeface="SimSun" charset="0"/>
                <a:cs typeface="SimSun" charset="0"/>
              </a:rPr>
              <a:t>We May Lose Everything We Built </a:t>
            </a:r>
          </a:p>
          <a:p>
            <a:pPr algn="ctr" eaLnBrk="0" hangingPunct="0">
              <a:lnSpc>
                <a:spcPct val="80000"/>
              </a:lnSpc>
              <a:spcBef>
                <a:spcPts val="800"/>
              </a:spcBef>
              <a:buClr>
                <a:srgbClr val="E34141"/>
              </a:buClr>
              <a:buSzPct val="110000"/>
              <a:buFont typeface="Wingdings" charset="0"/>
              <a:buNone/>
            </a:pPr>
            <a:r>
              <a:rPr lang="en-US" sz="3600" dirty="0" smtClean="0">
                <a:solidFill>
                  <a:srgbClr val="0F4414"/>
                </a:solidFill>
                <a:latin typeface="Helvetica"/>
                <a:ea typeface="SimSun" charset="0"/>
                <a:cs typeface="SimSun" charset="0"/>
              </a:rPr>
              <a:t>over Hundreds of Year</a:t>
            </a:r>
            <a:endParaRPr lang="en-US" sz="3600" dirty="0">
              <a:solidFill>
                <a:srgbClr val="0F4414"/>
              </a:solidFill>
              <a:latin typeface="Helvetica"/>
              <a:ea typeface="SimSun" charset="0"/>
              <a:cs typeface="SimSu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750161"/>
            <a:ext cx="428835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Capitalism and Jobs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Self-determination, freedom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Human dignity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Innocence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>
                <a:latin typeface="Helvetica"/>
                <a:cs typeface="Helvetica"/>
              </a:rPr>
              <a:t>Fairness and </a:t>
            </a:r>
            <a:r>
              <a:rPr lang="en-US" sz="2400" dirty="0" smtClean="0">
                <a:latin typeface="Helvetica"/>
                <a:cs typeface="Helvetica"/>
              </a:rPr>
              <a:t>justice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Pursuit of happiness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Pluralism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>
                <a:latin typeface="Helvetica"/>
                <a:cs typeface="Helvetica"/>
              </a:rPr>
              <a:t>Democracy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Participation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Social Norms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+ Culture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400" dirty="0" smtClean="0">
                <a:latin typeface="Helvetica"/>
                <a:cs typeface="Helvetica"/>
              </a:rPr>
              <a:t>Security, Peace</a:t>
            </a:r>
          </a:p>
        </p:txBody>
      </p:sp>
      <p:pic>
        <p:nvPicPr>
          <p:cNvPr id="7" name="Picture 6" descr="AdamAndE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04" y="1628800"/>
            <a:ext cx="3380709" cy="50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2c_pa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" y="0"/>
            <a:ext cx="907703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200013">
            <a:off x="4040568" y="4317094"/>
            <a:ext cx="378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Loss of capitalism and democracy?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 rot="20814340">
            <a:off x="3540970" y="2320231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Helvetica"/>
              </a:rPr>
              <a:t>“Happy marriage of capitalism and democracy”</a:t>
            </a:r>
            <a:endParaRPr lang="en-US" dirty="0">
              <a:solidFill>
                <a:srgbClr val="3366FF"/>
              </a:solidFill>
              <a:latin typeface="Helvetica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" y="36866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ts val="800"/>
              </a:spcBef>
              <a:buClr>
                <a:srgbClr val="E34141"/>
              </a:buClr>
              <a:buSzPct val="110000"/>
              <a:buFont typeface="Wingdings" charset="0"/>
              <a:buNone/>
            </a:pPr>
            <a:r>
              <a:rPr lang="en-US" sz="3600" dirty="0" smtClean="0">
                <a:solidFill>
                  <a:srgbClr val="0F4414"/>
                </a:solidFill>
                <a:latin typeface="Helvetica"/>
                <a:ea typeface="SimSun" charset="0"/>
                <a:cs typeface="SimSun" charset="0"/>
              </a:rPr>
              <a:t>Our Society Is at A Crossroads</a:t>
            </a:r>
            <a:endParaRPr lang="en-US" sz="3600" dirty="0">
              <a:solidFill>
                <a:srgbClr val="0F4414"/>
              </a:solidFill>
              <a:latin typeface="Helvetica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34810</TotalTime>
  <Words>611</Words>
  <Application>Microsoft Macintosh PowerPoint</Application>
  <PresentationFormat>Présentation à l'écran (4:3)</PresentationFormat>
  <Paragraphs>92</Paragraphs>
  <Slides>23</Slides>
  <Notes>19</Notes>
  <HiddenSlides>1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FuturICT</dc:title>
  <dc:creator>Suzy Moat</dc:creator>
  <cp:lastModifiedBy>Raymond Morel</cp:lastModifiedBy>
  <cp:revision>1233</cp:revision>
  <cp:lastPrinted>2010-10-15T12:59:26Z</cp:lastPrinted>
  <dcterms:created xsi:type="dcterms:W3CDTF">2011-09-11T13:56:12Z</dcterms:created>
  <dcterms:modified xsi:type="dcterms:W3CDTF">2015-09-26T15:15:55Z</dcterms:modified>
</cp:coreProperties>
</file>