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75" r:id="rId2"/>
    <p:sldId id="278" r:id="rId3"/>
    <p:sldId id="257" r:id="rId4"/>
    <p:sldId id="304" r:id="rId5"/>
    <p:sldId id="305" r:id="rId6"/>
    <p:sldId id="263" r:id="rId7"/>
    <p:sldId id="306" r:id="rId8"/>
    <p:sldId id="266" r:id="rId9"/>
    <p:sldId id="308" r:id="rId10"/>
    <p:sldId id="309" r:id="rId11"/>
    <p:sldId id="261" r:id="rId12"/>
    <p:sldId id="268" r:id="rId13"/>
    <p:sldId id="258" r:id="rId14"/>
    <p:sldId id="259" r:id="rId15"/>
    <p:sldId id="262" r:id="rId16"/>
    <p:sldId id="310" r:id="rId17"/>
    <p:sldId id="279" r:id="rId18"/>
    <p:sldId id="264" r:id="rId19"/>
    <p:sldId id="265" r:id="rId20"/>
    <p:sldId id="281" r:id="rId21"/>
    <p:sldId id="260" r:id="rId22"/>
    <p:sldId id="280" r:id="rId23"/>
    <p:sldId id="301" r:id="rId24"/>
    <p:sldId id="312" r:id="rId25"/>
    <p:sldId id="267" r:id="rId26"/>
    <p:sldId id="313" r:id="rId27"/>
    <p:sldId id="311" r:id="rId28"/>
    <p:sldId id="273" r:id="rId29"/>
    <p:sldId id="296" r:id="rId30"/>
    <p:sldId id="303" r:id="rId31"/>
    <p:sldId id="302" r:id="rId32"/>
    <p:sldId id="272" r:id="rId33"/>
    <p:sldId id="270" r:id="rId34"/>
    <p:sldId id="271" r:id="rId35"/>
    <p:sldId id="269" r:id="rId36"/>
    <p:sldId id="274" r:id="rId3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73CFF-73DD-774D-8F31-26CBC99C8D5E}" type="datetimeFigureOut">
              <a:rPr lang="fr-FR" smtClean="0"/>
              <a:t>11.09.17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763B5-9236-F445-B1E7-66DF3EDCCC1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112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4DC11-C2BF-8D41-B175-A7B9C7EEEE6B}" type="datetimeFigureOut">
              <a:rPr lang="fr-FR" smtClean="0"/>
              <a:t>11.09.17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1136B-DD61-FE46-B9E3-E8FFF30B6ED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52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CBDD-8D20-9247-9632-6B943963740C}" type="datetime1">
              <a:rPr lang="fr-CH" smtClean="0"/>
              <a:t>11.09.17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F08-6E57-AC45-89EF-43308EED26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96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E0A5-AA3D-1045-B51A-1E71B47FF1CA}" type="datetime1">
              <a:rPr lang="fr-CH" smtClean="0"/>
              <a:t>11.09.17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F08-6E57-AC45-89EF-43308EED26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40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6902-B97A-5E4B-8C97-0268729168D0}" type="datetime1">
              <a:rPr lang="fr-CH" smtClean="0"/>
              <a:t>11.09.17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F08-6E57-AC45-89EF-43308EED26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65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F279-AF51-944A-8383-30FF4354C475}" type="datetime1">
              <a:rPr lang="fr-CH" smtClean="0"/>
              <a:t>11.09.17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F08-6E57-AC45-89EF-43308EED26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83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3923-E990-8440-B5E4-09ED07F85658}" type="datetime1">
              <a:rPr lang="fr-CH" smtClean="0"/>
              <a:t>11.09.17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F08-6E57-AC45-89EF-43308EED26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72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C60-A701-244E-8DE9-C7E0D0C8EC66}" type="datetime1">
              <a:rPr lang="fr-CH" smtClean="0"/>
              <a:t>11.09.17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F08-6E57-AC45-89EF-43308EED26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51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D1F0-9988-234C-B51E-0DB4C8CE5BE3}" type="datetime1">
              <a:rPr lang="fr-CH" smtClean="0"/>
              <a:t>11.09.17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F08-6E57-AC45-89EF-43308EED26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2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7EBCB-E5C7-4543-B3CB-E64AD3637ABD}" type="datetime1">
              <a:rPr lang="fr-CH" smtClean="0"/>
              <a:t>11.09.17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F08-6E57-AC45-89EF-43308EED26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42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BAD9-0862-CC44-B0B8-CDE581FCD565}" type="datetime1">
              <a:rPr lang="fr-CH" smtClean="0"/>
              <a:t>11.09.17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F08-6E57-AC45-89EF-43308EED26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5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9DAA-3B3B-EC4C-BDC6-42E4386CD988}" type="datetime1">
              <a:rPr lang="fr-CH" smtClean="0"/>
              <a:t>11.09.17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F08-6E57-AC45-89EF-43308EED26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609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C8FD-F7BA-B54E-AE96-968894C2010D}" type="datetime1">
              <a:rPr lang="fr-CH" smtClean="0"/>
              <a:t>11.09.17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F08-6E57-AC45-89EF-43308EED26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28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7D769-3E05-8E4B-B7C6-D18A8F63457B}" type="datetime1">
              <a:rPr lang="fr-CH" smtClean="0"/>
              <a:t>11.09.17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IFIP-GA'20017-HDRR-12092017-R.Morel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DBF08-6E57-AC45-89EF-43308EED26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75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ite.unesco.org/pics/publications/en/files/3214630.pdf" TargetMode="External"/><Relationship Id="rId4" Type="http://schemas.openxmlformats.org/officeDocument/2006/relationships/hyperlink" Target="http://www.ict-21.ch/com-ict/IMG/pdf/http-_www.ict-21.ch_l4d_pg_file_read_897874_from-sustainable-development-goals-sdgs-to-unleashing-21st-century-global-goals-potentials-3214630.pdf" TargetMode="External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hyperlink" Target="http://www.ict-21.ch/com-ict/IMG/docx/Version-2.docx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ict-21.ch/l4d/mod/file/download.php?file_guid=898017" TargetMode="External"/><Relationship Id="rId3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-in3.coop/en/" TargetMode="External"/><Relationship Id="rId4" Type="http://schemas.openxmlformats.org/officeDocument/2006/relationships/hyperlink" Target="http://www.g4-ll.net" TargetMode="External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ifip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2540" y="4640093"/>
            <a:ext cx="7455660" cy="727414"/>
          </a:xfrm>
        </p:spPr>
        <p:txBody>
          <a:bodyPr>
            <a:normAutofit fontScale="90000"/>
          </a:bodyPr>
          <a:lstStyle/>
          <a:p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200" b="1" i="1" dirty="0" smtClean="0"/>
              <a:t>«</a:t>
            </a:r>
            <a:r>
              <a:rPr lang="fr-FR" sz="2200" b="1" i="1" dirty="0" smtClean="0"/>
              <a:t> </a:t>
            </a:r>
            <a:r>
              <a:rPr lang="fr-FR" sz="2200" b="1" i="1" dirty="0" err="1" smtClean="0"/>
              <a:t>Efficiency</a:t>
            </a:r>
            <a:r>
              <a:rPr lang="fr-FR" sz="2200" b="1" i="1" dirty="0" smtClean="0"/>
              <a:t> </a:t>
            </a:r>
            <a:r>
              <a:rPr lang="fr-FR" sz="2200" b="1" i="1" dirty="0" err="1" smtClean="0"/>
              <a:t>is</a:t>
            </a:r>
            <a:r>
              <a:rPr lang="fr-FR" sz="2200" b="1" i="1" dirty="0" smtClean="0"/>
              <a:t> an </a:t>
            </a:r>
            <a:r>
              <a:rPr lang="fr-FR" sz="2200" b="1" i="1" dirty="0" err="1" smtClean="0"/>
              <a:t>under-product</a:t>
            </a:r>
            <a:r>
              <a:rPr lang="fr-FR" sz="2200" b="1" i="1" dirty="0" smtClean="0"/>
              <a:t> </a:t>
            </a:r>
            <a:r>
              <a:rPr lang="fr-FR" sz="2200" b="1" i="1" dirty="0" smtClean="0"/>
              <a:t>of </a:t>
            </a:r>
            <a:r>
              <a:rPr lang="fr-FR" sz="2200" b="1" i="1" dirty="0" err="1" smtClean="0"/>
              <a:t>lucidity</a:t>
            </a:r>
            <a:r>
              <a:rPr lang="fr-FR" sz="2200" b="1" i="1" dirty="0" smtClean="0"/>
              <a:t> </a:t>
            </a:r>
            <a:r>
              <a:rPr lang="fr-FR" sz="2200" b="1" i="1" dirty="0" smtClean="0"/>
              <a:t>»</a:t>
            </a:r>
            <a:r>
              <a:rPr lang="fr-FR" sz="2200" b="1" i="1" dirty="0"/>
              <a:t> </a:t>
            </a:r>
            <a:r>
              <a:rPr lang="fr-FR" sz="2200" b="1" i="1" dirty="0" smtClean="0"/>
              <a:t>  </a:t>
            </a:r>
            <a:r>
              <a:rPr lang="fr-FR" sz="2200" b="1" i="1" dirty="0" smtClean="0"/>
              <a:t>Albert </a:t>
            </a:r>
            <a:r>
              <a:rPr lang="fr-FR" sz="2200" b="1" i="1" dirty="0" smtClean="0"/>
              <a:t>Jacquard </a:t>
            </a:r>
            <a:br>
              <a:rPr lang="fr-FR" sz="2200" b="1" i="1" dirty="0" smtClean="0"/>
            </a:br>
            <a:r>
              <a:rPr lang="fr-FR" sz="2000" dirty="0" smtClean="0"/>
              <a:t>                                            </a:t>
            </a:r>
            <a:endParaRPr lang="fr-FR" sz="2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43200" y="573121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fr-FR" sz="1600" dirty="0" smtClean="0"/>
              <a:t>Raymond Morel</a:t>
            </a:r>
          </a:p>
          <a:p>
            <a:pPr algn="r"/>
            <a:r>
              <a:rPr lang="fr-FR" sz="1600" dirty="0" err="1" smtClean="0"/>
              <a:t>Swiss</a:t>
            </a:r>
            <a:r>
              <a:rPr lang="fr-FR" sz="1600" dirty="0" smtClean="0"/>
              <a:t> </a:t>
            </a:r>
            <a:r>
              <a:rPr lang="fr-FR" sz="1600" dirty="0" err="1" smtClean="0"/>
              <a:t>Representative</a:t>
            </a:r>
            <a:r>
              <a:rPr lang="fr-FR" sz="1600" dirty="0" smtClean="0"/>
              <a:t> </a:t>
            </a:r>
            <a:r>
              <a:rPr lang="fr-FR" sz="1600" dirty="0" err="1" smtClean="0"/>
              <a:t>at</a:t>
            </a:r>
            <a:r>
              <a:rPr lang="fr-FR" sz="1600" dirty="0" smtClean="0"/>
              <a:t> IFIP GA</a:t>
            </a:r>
            <a:endParaRPr lang="fr-FR" sz="1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IFIP-GA'20017-HDRR-12092017-R.Morel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437"/>
            <a:ext cx="9147572" cy="38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1111" y="2539647"/>
            <a:ext cx="8890000" cy="3302353"/>
          </a:xfrm>
        </p:spPr>
        <p:txBody>
          <a:bodyPr>
            <a:normAutofit/>
          </a:bodyPr>
          <a:lstStyle/>
          <a:p>
            <a:endParaRPr lang="fr-FR" sz="2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889" y="645583"/>
            <a:ext cx="8043334" cy="124883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pic>
        <p:nvPicPr>
          <p:cNvPr id="8" name="Image 7" descr="HDRR-GA17-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0" y="472535"/>
            <a:ext cx="9267750" cy="524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3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pic>
        <p:nvPicPr>
          <p:cNvPr id="5" name="Picture 11" descr="IMG_00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783431"/>
            <a:ext cx="8020050" cy="563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77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pic>
        <p:nvPicPr>
          <p:cNvPr id="5" name="Picture 4" descr="cheval-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69" y="264111"/>
            <a:ext cx="840740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65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8778" y="324203"/>
            <a:ext cx="9045222" cy="1470025"/>
          </a:xfrm>
        </p:spPr>
        <p:txBody>
          <a:bodyPr>
            <a:normAutofit/>
          </a:bodyPr>
          <a:lstStyle/>
          <a:p>
            <a:r>
              <a:rPr lang="fr-FR" sz="4000" dirty="0" err="1" smtClean="0"/>
              <a:t>My</a:t>
            </a:r>
            <a:r>
              <a:rPr lang="fr-FR" sz="4000" dirty="0" smtClean="0"/>
              <a:t> first workshop in WSIS 2003 Phase I :</a:t>
            </a:r>
            <a:br>
              <a:rPr lang="fr-FR" sz="4000" dirty="0" smtClean="0"/>
            </a:br>
            <a:r>
              <a:rPr lang="fr-FR" sz="4000" dirty="0" smtClean="0"/>
              <a:t>EDUCATION and KNOWLEDGE SOCIETIES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31123" y="3836811"/>
            <a:ext cx="6400800" cy="1752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pic>
        <p:nvPicPr>
          <p:cNvPr id="5" name="Image 4" descr="2003-workshop Education and knowledge societieS-WSIS_UNESCO-IITE-IF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03" y="2431455"/>
            <a:ext cx="4837593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63222" y="1794228"/>
            <a:ext cx="5968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3"/>
              </a:rPr>
              <a:t>http://iite.unesco.org/pics/publications/en/files/3214630.pdf</a:t>
            </a:r>
            <a:endParaRPr lang="fr-FR" dirty="0" smtClean="0"/>
          </a:p>
          <a:p>
            <a:r>
              <a:rPr lang="fr-FR" dirty="0" smtClean="0">
                <a:hlinkClick r:id="rId4"/>
              </a:rPr>
              <a:t>Education and </a:t>
            </a:r>
            <a:r>
              <a:rPr lang="fr-FR" dirty="0" err="1" smtClean="0">
                <a:hlinkClick r:id="rId4"/>
              </a:rPr>
              <a:t>Knowledge</a:t>
            </a:r>
            <a:r>
              <a:rPr lang="fr-FR" dirty="0" smtClean="0">
                <a:hlinkClick r:id="rId4"/>
              </a:rPr>
              <a:t> </a:t>
            </a:r>
            <a:r>
              <a:rPr lang="fr-FR" dirty="0" err="1" smtClean="0">
                <a:hlinkClick r:id="rId4"/>
              </a:rPr>
              <a:t>Societies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7" name="Image 6" descr="logo-IKS-image00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413" y="3956398"/>
            <a:ext cx="3862646" cy="131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2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pic>
        <p:nvPicPr>
          <p:cNvPr id="5" name="Image 4" descr="logo-IKS-image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30425"/>
            <a:ext cx="6307359" cy="21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4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pic>
        <p:nvPicPr>
          <p:cNvPr id="5" name="Image 4" descr="tree-educational-trendspotting 2010-20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18" y="0"/>
            <a:ext cx="4716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312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1111" y="2539647"/>
            <a:ext cx="8890000" cy="3302353"/>
          </a:xfrm>
        </p:spPr>
        <p:txBody>
          <a:bodyPr>
            <a:normAutofit/>
          </a:bodyPr>
          <a:lstStyle/>
          <a:p>
            <a:endParaRPr lang="fr-FR" sz="2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889" y="645583"/>
            <a:ext cx="8043334" cy="124883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pic>
        <p:nvPicPr>
          <p:cNvPr id="5" name="Image 4" descr="HDRR-GA17-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1496151"/>
            <a:ext cx="79375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1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pic>
        <p:nvPicPr>
          <p:cNvPr id="5" name="Image 4" descr="linear-vs-exponential-IMG_12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1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pic>
        <p:nvPicPr>
          <p:cNvPr id="5" name="Picture 6" descr="743px-Laurentius_de_Voltolina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4668"/>
            <a:ext cx="7620000" cy="615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63255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pic>
        <p:nvPicPr>
          <p:cNvPr id="5" name="Image 4" descr="Larry-Mag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60350"/>
            <a:ext cx="907732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31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pic>
        <p:nvPicPr>
          <p:cNvPr id="5" name="Picture 4" descr="Image-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"/>
            <a:ext cx="9144000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79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WRONG HYPOTHESIS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7367" y="3886200"/>
            <a:ext cx="8866633" cy="2470150"/>
          </a:xfrm>
        </p:spPr>
        <p:txBody>
          <a:bodyPr>
            <a:normAutofit/>
          </a:bodyPr>
          <a:lstStyle/>
          <a:p>
            <a:r>
              <a:rPr lang="fr-FR" dirty="0" smtClean="0"/>
              <a:t>1. </a:t>
            </a:r>
            <a:r>
              <a:rPr lang="fr-FR" dirty="0" err="1" smtClean="0"/>
              <a:t>Finite</a:t>
            </a:r>
            <a:r>
              <a:rPr lang="fr-FR" dirty="0" smtClean="0"/>
              <a:t> </a:t>
            </a:r>
            <a:r>
              <a:rPr lang="fr-FR" dirty="0" err="1" smtClean="0"/>
              <a:t>planet</a:t>
            </a:r>
            <a:r>
              <a:rPr lang="fr-FR" dirty="0" smtClean="0"/>
              <a:t> </a:t>
            </a:r>
            <a:r>
              <a:rPr lang="fr-FR" dirty="0" smtClean="0">
                <a:sym typeface="Wingdings"/>
              </a:rPr>
              <a:t> </a:t>
            </a:r>
            <a:r>
              <a:rPr lang="fr-FR" dirty="0" err="1" smtClean="0">
                <a:sym typeface="Wingdings"/>
              </a:rPr>
              <a:t>growth</a:t>
            </a:r>
            <a:r>
              <a:rPr lang="fr-FR" dirty="0" smtClean="0">
                <a:sym typeface="Wingdings"/>
              </a:rPr>
              <a:t> ???!!!</a:t>
            </a:r>
            <a:endParaRPr lang="fr-FR" dirty="0" smtClean="0"/>
          </a:p>
          <a:p>
            <a:r>
              <a:rPr lang="fr-FR" dirty="0" smtClean="0"/>
              <a:t>2. </a:t>
            </a:r>
            <a:r>
              <a:rPr lang="fr-FR" dirty="0" err="1" smtClean="0"/>
              <a:t>Teacher</a:t>
            </a:r>
            <a:r>
              <a:rPr lang="fr-FR" dirty="0" smtClean="0"/>
              <a:t> </a:t>
            </a:r>
            <a:r>
              <a:rPr lang="fr-FR" dirty="0" err="1" smtClean="0"/>
              <a:t>education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2 </a:t>
            </a:r>
            <a:r>
              <a:rPr lang="fr-FR" dirty="0" err="1" smtClean="0"/>
              <a:t>generations</a:t>
            </a:r>
            <a:r>
              <a:rPr lang="fr-FR" dirty="0" smtClean="0"/>
              <a:t> </a:t>
            </a:r>
            <a:r>
              <a:rPr lang="fr-FR" dirty="0" err="1" smtClean="0"/>
              <a:t>delay</a:t>
            </a:r>
            <a:endParaRPr lang="fr-FR" dirty="0" smtClean="0"/>
          </a:p>
          <a:p>
            <a:r>
              <a:rPr lang="fr-FR" dirty="0" smtClean="0"/>
              <a:t>3. digital </a:t>
            </a:r>
            <a:r>
              <a:rPr lang="fr-FR" dirty="0" err="1" smtClean="0"/>
              <a:t>pedagogy</a:t>
            </a:r>
            <a:r>
              <a:rPr lang="fr-FR" dirty="0" smtClean="0"/>
              <a:t> and the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pedagogy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523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25425"/>
            <a:ext cx="7772400" cy="14700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1416755"/>
            <a:ext cx="6400800" cy="476391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pic>
        <p:nvPicPr>
          <p:cNvPr id="7" name="Image 6" descr="HDRR-GA17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0"/>
            <a:ext cx="79375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1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pic>
        <p:nvPicPr>
          <p:cNvPr id="5" name="Image 4" descr="HDRR-GA17-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0"/>
            <a:ext cx="79629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0"/>
            <a:ext cx="7772400" cy="1752600"/>
          </a:xfrm>
        </p:spPr>
        <p:txBody>
          <a:bodyPr>
            <a:normAutofit/>
          </a:bodyPr>
          <a:lstStyle/>
          <a:p>
            <a:r>
              <a:rPr lang="fr-FR" b="1" dirty="0" smtClean="0"/>
              <a:t>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pic>
        <p:nvPicPr>
          <p:cNvPr id="5" name="Image 4" descr="HDRR-GA17-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8" y="1228727"/>
            <a:ext cx="9063732" cy="35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1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pic>
        <p:nvPicPr>
          <p:cNvPr id="5" name="Image 4" descr="HDRR-GA17-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636"/>
            <a:ext cx="9281399" cy="554236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663012" y="5798145"/>
            <a:ext cx="5480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hlinkClick r:id="rId3"/>
              </a:rPr>
              <a:t>The complete document</a:t>
            </a:r>
            <a:r>
              <a:rPr lang="en-US" dirty="0"/>
              <a:t>                                                    </a:t>
            </a:r>
          </a:p>
          <a:p>
            <a:pPr algn="r"/>
            <a:r>
              <a:rPr lang="en-US" u="sng" dirty="0">
                <a:hlinkClick r:id="rId3"/>
              </a:rPr>
              <a:t>http://www.ict-21.ch/com-ict/IMG/docx/Version-2.docx</a:t>
            </a:r>
            <a:endParaRPr lang="en-US" dirty="0"/>
          </a:p>
          <a:p>
            <a:pPr algn="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720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pic>
        <p:nvPicPr>
          <p:cNvPr id="6" name="Image 5" descr="HDRR-GA17-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325032"/>
            <a:ext cx="79121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5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pic>
        <p:nvPicPr>
          <p:cNvPr id="6" name="Image 5" descr="HDRR-GA17-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2" y="308642"/>
            <a:ext cx="9081108" cy="557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00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1111" y="2539647"/>
            <a:ext cx="8890000" cy="3302353"/>
          </a:xfrm>
        </p:spPr>
        <p:txBody>
          <a:bodyPr>
            <a:normAutofit/>
          </a:bodyPr>
          <a:lstStyle/>
          <a:p>
            <a:endParaRPr lang="fr-FR" sz="2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889" y="645583"/>
            <a:ext cx="8043334" cy="124883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pic>
        <p:nvPicPr>
          <p:cNvPr id="5" name="Image 4" descr="HDRR-GA17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84" y="368300"/>
            <a:ext cx="681990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74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 dirty="0"/>
          </a:p>
        </p:txBody>
      </p:sp>
      <p:pic>
        <p:nvPicPr>
          <p:cNvPr id="5" name="Image 4" descr="Berleur-1final-IMG_41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522" y="0"/>
            <a:ext cx="51450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84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pic>
        <p:nvPicPr>
          <p:cNvPr id="5" name="Image 4" descr="tain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33" y="0"/>
            <a:ext cx="4537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144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1111" y="2539647"/>
            <a:ext cx="8890000" cy="3302353"/>
          </a:xfrm>
        </p:spPr>
        <p:txBody>
          <a:bodyPr>
            <a:normAutofit/>
          </a:bodyPr>
          <a:lstStyle/>
          <a:p>
            <a:endParaRPr lang="fr-FR" sz="2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889" y="645583"/>
            <a:ext cx="8043334" cy="124883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pic>
        <p:nvPicPr>
          <p:cNvPr id="5" name="Image 4" descr="HDRR-GA17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3" y="768731"/>
            <a:ext cx="8439533" cy="528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Enseignant communiquant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sp>
        <p:nvSpPr>
          <p:cNvPr id="5" name="Espace réservé du pied de page 3"/>
          <p:cNvSpPr txBox="1">
            <a:spLocks/>
          </p:cNvSpPr>
          <p:nvPr/>
        </p:nvSpPr>
        <p:spPr>
          <a:xfrm>
            <a:off x="2887624" y="6478787"/>
            <a:ext cx="2947938" cy="379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WSIS-Forum-2017-Unesco-C7-OER-15062017-Morel</a:t>
            </a:r>
            <a:endParaRPr lang="fr-FR"/>
          </a:p>
        </p:txBody>
      </p:sp>
      <p:pic>
        <p:nvPicPr>
          <p:cNvPr id="6" name="Image 5" descr="Capture d'écran 2014-09-06 22.02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576" y="122436"/>
            <a:ext cx="9488566" cy="712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95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371600" y="0"/>
            <a:ext cx="6122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r>
              <a:rPr lang="fr-FR" b="1" dirty="0" smtClean="0">
                <a:hlinkClick r:id="rId2"/>
              </a:rPr>
              <a:t>Future </a:t>
            </a:r>
            <a:r>
              <a:rPr lang="fr-FR" b="1" dirty="0">
                <a:hlinkClick r:id="rId2"/>
              </a:rPr>
              <a:t>competencies at the digital age - reshuffle the cards </a:t>
            </a:r>
            <a:r>
              <a:rPr lang="fr-FR" b="1" dirty="0" smtClean="0">
                <a:hlinkClick r:id="rId2"/>
              </a:rPr>
              <a:t>– </a:t>
            </a:r>
          </a:p>
          <a:p>
            <a:r>
              <a:rPr lang="fr-FR" b="1" dirty="0" smtClean="0">
                <a:hlinkClick r:id="rId2"/>
              </a:rPr>
              <a:t>Les </a:t>
            </a:r>
            <a:r>
              <a:rPr lang="fr-FR" b="1" dirty="0">
                <a:hlinkClick r:id="rId2"/>
              </a:rPr>
              <a:t>compétences du futur - une manière de rebattre les cartes</a:t>
            </a:r>
            <a:endParaRPr lang="fr-FR" b="1" dirty="0"/>
          </a:p>
          <a:p>
            <a:endParaRPr lang="fr-FR" dirty="0"/>
          </a:p>
        </p:txBody>
      </p:sp>
      <p:pic>
        <p:nvPicPr>
          <p:cNvPr id="6" name="Image 5" descr="Future-Work-Skills-20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77" y="846714"/>
            <a:ext cx="8666177" cy="545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1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pic>
        <p:nvPicPr>
          <p:cNvPr id="5" name="Image 4" descr="weizenbaum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850"/>
            <a:ext cx="9144000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23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pic>
        <p:nvPicPr>
          <p:cNvPr id="5" name="Image 4" descr="Luc-Ferry-l-innovation-destructri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820" y="0"/>
            <a:ext cx="49704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213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pic>
        <p:nvPicPr>
          <p:cNvPr id="5" name="Picture 6" descr="fullan-Change-Forces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29" y="-41246"/>
            <a:ext cx="4268061" cy="640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19798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pic>
        <p:nvPicPr>
          <p:cNvPr id="5" name="Picture 7" descr="Don-Tapscott-Image-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148" y="214312"/>
            <a:ext cx="39243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41884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989" y="4468932"/>
            <a:ext cx="8161867" cy="1752600"/>
          </a:xfrm>
        </p:spPr>
        <p:txBody>
          <a:bodyPr/>
          <a:lstStyle/>
          <a:p>
            <a:r>
              <a:rPr lang="fr-FR" dirty="0" smtClean="0"/>
              <a:t>IFIP : </a:t>
            </a:r>
            <a:r>
              <a:rPr lang="fr-FR" dirty="0" smtClean="0">
                <a:hlinkClick r:id="rId2"/>
              </a:rPr>
              <a:t>www.ifip.org</a:t>
            </a:r>
            <a:endParaRPr lang="fr-FR" dirty="0" smtClean="0"/>
          </a:p>
          <a:p>
            <a:r>
              <a:rPr lang="fr-FR" dirty="0" smtClean="0"/>
              <a:t>Social-IN3 : </a:t>
            </a:r>
            <a:r>
              <a:rPr lang="fr-FR" dirty="0" smtClean="0">
                <a:hlinkClick r:id="rId3"/>
              </a:rPr>
              <a:t>http://www.social-in3.coop/en/</a:t>
            </a:r>
            <a:endParaRPr lang="fr-FR" dirty="0" smtClean="0"/>
          </a:p>
          <a:p>
            <a:r>
              <a:rPr lang="fr-FR" dirty="0" smtClean="0"/>
              <a:t>G4 : </a:t>
            </a:r>
            <a:r>
              <a:rPr lang="fr-FR" dirty="0" smtClean="0">
                <a:hlinkClick r:id="rId4"/>
              </a:rPr>
              <a:t>www.g4-ll.net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pic>
        <p:nvPicPr>
          <p:cNvPr id="7" name="Image 6" descr="logo-ifip-social-in3-new-G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238" y="-18669"/>
            <a:ext cx="6778789" cy="429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73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1111" y="2539647"/>
            <a:ext cx="8890000" cy="3302353"/>
          </a:xfrm>
        </p:spPr>
        <p:txBody>
          <a:bodyPr>
            <a:normAutofit/>
          </a:bodyPr>
          <a:lstStyle/>
          <a:p>
            <a:endParaRPr lang="fr-FR" sz="2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889" y="645583"/>
            <a:ext cx="8043334" cy="124883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pic>
        <p:nvPicPr>
          <p:cNvPr id="5" name="Image 4" descr="HDRR-GA17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21" y="737787"/>
            <a:ext cx="9163921" cy="473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3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1111" y="2539647"/>
            <a:ext cx="8890000" cy="3302353"/>
          </a:xfrm>
        </p:spPr>
        <p:txBody>
          <a:bodyPr>
            <a:normAutofit/>
          </a:bodyPr>
          <a:lstStyle/>
          <a:p>
            <a:endParaRPr lang="fr-FR" sz="2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889" y="645583"/>
            <a:ext cx="8043334" cy="124883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pic>
        <p:nvPicPr>
          <p:cNvPr id="5" name="Image 4" descr="HDRR-GA17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5" y="768731"/>
            <a:ext cx="9104295" cy="437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2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pic>
        <p:nvPicPr>
          <p:cNvPr id="5" name="Picture 5" descr="e-Health-12032010-Image-3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"/>
            <a:ext cx="9144000" cy="644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214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1111" y="2539647"/>
            <a:ext cx="8890000" cy="3302353"/>
          </a:xfrm>
        </p:spPr>
        <p:txBody>
          <a:bodyPr>
            <a:normAutofit/>
          </a:bodyPr>
          <a:lstStyle/>
          <a:p>
            <a:endParaRPr lang="fr-FR" sz="2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889" y="645583"/>
            <a:ext cx="8043334" cy="124883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pic>
        <p:nvPicPr>
          <p:cNvPr id="5" name="Image 4" descr="HDRR-GA17-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" y="1386282"/>
            <a:ext cx="9118079" cy="366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8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pic>
        <p:nvPicPr>
          <p:cNvPr id="5" name="Picture 5" descr="Voies-C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96" y="125413"/>
            <a:ext cx="7772400" cy="673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46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1111" y="2539647"/>
            <a:ext cx="8890000" cy="3302353"/>
          </a:xfrm>
        </p:spPr>
        <p:txBody>
          <a:bodyPr>
            <a:normAutofit/>
          </a:bodyPr>
          <a:lstStyle/>
          <a:p>
            <a:endParaRPr lang="fr-FR" sz="2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889" y="645583"/>
            <a:ext cx="8043334" cy="124883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IFIP-GA'20017-HDRR-12092017-R.Morel</a:t>
            </a:r>
            <a:endParaRPr lang="fr-FR"/>
          </a:p>
        </p:txBody>
      </p:sp>
      <p:pic>
        <p:nvPicPr>
          <p:cNvPr id="5" name="Image 4" descr="HDRR-GA17-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06" y="645583"/>
            <a:ext cx="9186337" cy="473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62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530</Words>
  <Application>Microsoft Macintosh PowerPoint</Application>
  <PresentationFormat>Présentation à l'écran (4:3)</PresentationFormat>
  <Paragraphs>58</Paragraphs>
  <Slides>36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Thème Office</vt:lpstr>
      <vt:lpstr>  « Efficiency is an under-product of lucidity »   Albert Jacquard                                         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My first workshop in WSIS 2003 Phase I : EDUCATION and KNOWLEDGE SOCIETIES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WRONG HYPOTHESIS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Enseignant communiquant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Personnel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 Efficiency is an under-product  of lucidity »             Albert Jacquard                                              </dc:title>
  <dc:creator>Raymond Morel</dc:creator>
  <cp:lastModifiedBy>Raymond Morel</cp:lastModifiedBy>
  <cp:revision>34</cp:revision>
  <dcterms:created xsi:type="dcterms:W3CDTF">2017-06-15T09:24:43Z</dcterms:created>
  <dcterms:modified xsi:type="dcterms:W3CDTF">2017-09-11T18:19:37Z</dcterms:modified>
</cp:coreProperties>
</file>