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97" r:id="rId2"/>
    <p:sldId id="344" r:id="rId3"/>
    <p:sldId id="355" r:id="rId4"/>
    <p:sldId id="351" r:id="rId5"/>
    <p:sldId id="350" r:id="rId6"/>
    <p:sldId id="352" r:id="rId7"/>
    <p:sldId id="353" r:id="rId8"/>
    <p:sldId id="354" r:id="rId9"/>
    <p:sldId id="356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1" autoAdjust="0"/>
    <p:restoredTop sz="90072" autoAdjust="0"/>
  </p:normalViewPr>
  <p:slideViewPr>
    <p:cSldViewPr>
      <p:cViewPr>
        <p:scale>
          <a:sx n="80" d="100"/>
          <a:sy n="80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64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66CF2-9885-439B-8708-5065796F5C89}" type="datetimeFigureOut">
              <a:rPr lang="fr-FR" smtClean="0"/>
              <a:t>11/06/2014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AA09E-83F4-49AC-A4FD-114655C3BE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20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51210-78D6-45ED-9D70-9421EB98155C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A4F1-8E07-4164-81EE-BCD6CDCD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A4F1-8E07-4164-81EE-BCD6CDCD0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3A4F1-8E07-4164-81EE-BCD6CDCD01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EEBF-7E87-48D6-9852-D9FD50666C6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7832F-0172-45FB-A963-5616493C5A06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sz="2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EEBF-7E87-48D6-9852-D9FD50666C6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sz="2800">
              <a:solidFill>
                <a:srgbClr val="333399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76800" y="1524000"/>
            <a:ext cx="3733800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Francais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EEBF-7E87-48D6-9852-D9FD50666C6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27738-B464-487D-A752-F4564391BA5B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sz="2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EEBF-7E87-48D6-9852-D9FD50666C6D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9BBDD-DCC7-4654-84A0-F4C947651F0B}" type="slidenum">
              <a:rPr lang="en-GB" smtClean="0">
                <a:solidFill>
                  <a:srgbClr val="33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2800">
              <a:solidFill>
                <a:srgbClr val="333399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956550" y="381000"/>
            <a:ext cx="730250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486400" y="69215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FFFFFF"/>
                </a:solidFill>
              </a:rPr>
              <a:t>New Delhi ::: 6 August 2007</a:t>
            </a: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5000"/>
                    </a14:imgEffect>
                    <a14:imgEffect>
                      <a14:saturation sat="22000"/>
                    </a14:imgEffect>
                    <a14:imgEffect>
                      <a14:brightnessContrast bright="12000" contrast="-66000"/>
                    </a14:imgEffect>
                  </a14:imgLayer>
                </a14:imgProps>
              </a:ext>
            </a:extLst>
          </a:blip>
          <a:srcRect t="4518" r="5713" b="86615"/>
          <a:stretch>
            <a:fillRect/>
          </a:stretch>
        </p:blipFill>
        <p:spPr bwMode="auto">
          <a:xfrm>
            <a:off x="-205992" y="0"/>
            <a:ext cx="9371013" cy="116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9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etstudy@unesco.org" TargetMode="External"/><Relationship Id="rId2" Type="http://schemas.openxmlformats.org/officeDocument/2006/relationships/hyperlink" Target="http://www.unesco.org/new/internetstud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762999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1</a:t>
            </a:fld>
            <a:endParaRPr lang="en-GB" sz="2800">
              <a:solidFill>
                <a:srgbClr val="33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6" y="1905000"/>
            <a:ext cx="4930254" cy="3657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0" y="1106487"/>
            <a:ext cx="3581400" cy="6284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b="1" dirty="0"/>
          </a:p>
          <a:p>
            <a:pPr marL="0" indent="0" algn="ctr">
              <a:buNone/>
            </a:pPr>
            <a:r>
              <a:rPr lang="en-US" sz="3600" b="1" dirty="0" smtClean="0"/>
              <a:t>Comprehensive study on Internet-related issues /</a:t>
            </a:r>
          </a:p>
          <a:p>
            <a:pPr marL="0" indent="0" algn="ctr">
              <a:buNone/>
            </a:pPr>
            <a:r>
              <a:rPr lang="fr-FR" sz="3600" b="1" dirty="0"/>
              <a:t>Étude </a:t>
            </a:r>
            <a:r>
              <a:rPr lang="fr-FR" sz="3600" b="1" dirty="0" smtClean="0"/>
              <a:t>détaillée sur </a:t>
            </a:r>
            <a:r>
              <a:rPr lang="fr-FR" sz="3600" b="1" dirty="0"/>
              <a:t>les questions relatives à </a:t>
            </a:r>
            <a:r>
              <a:rPr lang="fr-FR" sz="3600" b="1" dirty="0" smtClean="0"/>
              <a:t>l’Internet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715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June/</a:t>
            </a:r>
            <a:r>
              <a:rPr lang="en-US" sz="2400" dirty="0" err="1" smtClean="0"/>
              <a:t>juin</a:t>
            </a:r>
            <a:r>
              <a:rPr lang="en-US" sz="2400" dirty="0" smtClean="0"/>
              <a:t> </a:t>
            </a:r>
            <a:r>
              <a:rPr lang="en-US" sz="2400" dirty="0"/>
              <a:t>2014 </a:t>
            </a:r>
          </a:p>
        </p:txBody>
      </p:sp>
    </p:spTree>
    <p:extLst>
      <p:ext uri="{BB962C8B-B14F-4D97-AF65-F5344CB8AC3E}">
        <p14:creationId xmlns:p14="http://schemas.microsoft.com/office/powerpoint/2010/main" val="33888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 </a:t>
            </a:r>
            <a:r>
              <a:rPr lang="en-US" b="1" dirty="0" smtClean="0"/>
              <a:t>Study scope / </a:t>
            </a:r>
            <a:r>
              <a:rPr lang="fr-FR" dirty="0" smtClean="0"/>
              <a:t>Domaines de l'étude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2</a:t>
            </a:fld>
            <a:endParaRPr lang="en-GB" sz="2800">
              <a:solidFill>
                <a:srgbClr val="3333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Access </a:t>
            </a:r>
            <a:r>
              <a:rPr lang="en-US" sz="2800" dirty="0"/>
              <a:t>to Information and </a:t>
            </a:r>
            <a:r>
              <a:rPr lang="en-US" sz="2800" dirty="0" smtClean="0"/>
              <a:t>Knowledge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Freedom </a:t>
            </a:r>
            <a:r>
              <a:rPr lang="en-US" sz="2800" dirty="0"/>
              <a:t>of </a:t>
            </a:r>
            <a:r>
              <a:rPr lang="en-US" sz="2800" dirty="0" smtClean="0"/>
              <a:t>Expression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Privacy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Ethical </a:t>
            </a:r>
            <a:r>
              <a:rPr lang="en-US" sz="2800" dirty="0"/>
              <a:t>dimensions of the information </a:t>
            </a:r>
            <a:r>
              <a:rPr lang="en-US" sz="2800" dirty="0" smtClean="0"/>
              <a:t>Society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Possible </a:t>
            </a:r>
            <a:r>
              <a:rPr lang="en-US" sz="2800" dirty="0"/>
              <a:t>options for future actions in these fields.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724400" y="1600200"/>
            <a:ext cx="3733800" cy="487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fr-FR" sz="3000" dirty="0"/>
              <a:t>A</a:t>
            </a:r>
            <a:r>
              <a:rPr lang="fr-FR" sz="3000" dirty="0" smtClean="0"/>
              <a:t>ccès à   </a:t>
            </a:r>
            <a:r>
              <a:rPr lang="fr-FR" sz="3000" dirty="0"/>
              <a:t>l’information et </a:t>
            </a:r>
            <a:r>
              <a:rPr lang="fr-FR" sz="3000" dirty="0" smtClean="0"/>
              <a:t>          au savoir </a:t>
            </a:r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fr-FR" sz="3000" dirty="0"/>
              <a:t>L</a:t>
            </a:r>
            <a:r>
              <a:rPr lang="fr-FR" sz="3000" dirty="0" smtClean="0"/>
              <a:t>iberté </a:t>
            </a:r>
            <a:r>
              <a:rPr lang="fr-FR" sz="3000" dirty="0"/>
              <a:t>d’expression </a:t>
            </a:r>
            <a:endParaRPr lang="fr-FR" sz="3000" dirty="0" smtClean="0"/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fr-FR" sz="3000" dirty="0"/>
              <a:t>V</a:t>
            </a:r>
            <a:r>
              <a:rPr lang="fr-FR" sz="3000" dirty="0" smtClean="0"/>
              <a:t>ie </a:t>
            </a:r>
            <a:r>
              <a:rPr lang="fr-FR" sz="3000" dirty="0"/>
              <a:t>privée </a:t>
            </a:r>
            <a:endParaRPr lang="fr-FR" sz="3000" dirty="0" smtClean="0"/>
          </a:p>
          <a:p>
            <a:pPr marL="514350" lvl="0" indent="-514350">
              <a:lnSpc>
                <a:spcPct val="90000"/>
              </a:lnSpc>
              <a:buFont typeface="+mj-lt"/>
              <a:buAutoNum type="arabicPeriod"/>
            </a:pPr>
            <a:r>
              <a:rPr lang="fr-FR" sz="3000" dirty="0"/>
              <a:t>D</a:t>
            </a:r>
            <a:r>
              <a:rPr lang="fr-FR" sz="3000" dirty="0" smtClean="0"/>
              <a:t>imension </a:t>
            </a:r>
            <a:r>
              <a:rPr lang="fr-FR" sz="3000" dirty="0"/>
              <a:t>éthique de la société de </a:t>
            </a:r>
            <a:r>
              <a:rPr lang="fr-FR" sz="3000" dirty="0" smtClean="0"/>
              <a:t>l’information</a:t>
            </a:r>
          </a:p>
          <a:p>
            <a:pPr marL="0" lvl="0" indent="0">
              <a:lnSpc>
                <a:spcPct val="90000"/>
              </a:lnSpc>
              <a:buNone/>
            </a:pPr>
            <a:endParaRPr lang="fr-FR" sz="2200" dirty="0" smtClean="0"/>
          </a:p>
          <a:p>
            <a:pPr>
              <a:lnSpc>
                <a:spcPct val="90000"/>
              </a:lnSpc>
            </a:pPr>
            <a:r>
              <a:rPr lang="fr-FR" sz="3000" dirty="0" smtClean="0"/>
              <a:t>Options </a:t>
            </a:r>
            <a:r>
              <a:rPr lang="fr-FR" sz="3000" dirty="0"/>
              <a:t>possibles pour </a:t>
            </a:r>
            <a:r>
              <a:rPr lang="fr-FR" sz="3000" dirty="0" smtClean="0"/>
              <a:t>des actions futures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82152" y="1828800"/>
            <a:ext cx="0" cy="41148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Internet Universality / </a:t>
            </a:r>
            <a:r>
              <a:rPr lang="en-US" dirty="0" err="1"/>
              <a:t>U</a:t>
            </a:r>
            <a:r>
              <a:rPr lang="en-US" dirty="0" err="1" smtClean="0"/>
              <a:t>niversalit</a:t>
            </a:r>
            <a:r>
              <a:rPr lang="fr-FR" dirty="0"/>
              <a:t>é</a:t>
            </a:r>
            <a:r>
              <a:rPr lang="en-US" dirty="0" smtClean="0"/>
              <a:t> de </a:t>
            </a:r>
            <a:r>
              <a:rPr lang="en-US" dirty="0" err="1" smtClean="0"/>
              <a:t>l’internet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3</a:t>
            </a:fld>
            <a:endParaRPr lang="en-GB" sz="2800">
              <a:solidFill>
                <a:srgbClr val="333399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713871" cy="396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4493525" y="18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ctr">
              <a:buNone/>
            </a:pPr>
            <a:r>
              <a:rPr lang="fr-FR" sz="3600" dirty="0" smtClean="0"/>
              <a:t>OPALE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b="1" dirty="0"/>
              <a:t>O</a:t>
            </a:r>
            <a:r>
              <a:rPr lang="fr-FR" dirty="0"/>
              <a:t>uvert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b="1" dirty="0" smtClean="0"/>
              <a:t>P</a:t>
            </a:r>
            <a:r>
              <a:rPr lang="fr-FR" dirty="0" smtClean="0"/>
              <a:t>articipation </a:t>
            </a:r>
            <a:r>
              <a:rPr lang="fr-FR" dirty="0"/>
              <a:t>de </a:t>
            </a:r>
            <a:r>
              <a:rPr lang="fr-FR" dirty="0" smtClean="0"/>
              <a:t>multiples </a:t>
            </a:r>
            <a:r>
              <a:rPr lang="fr-FR" dirty="0"/>
              <a:t>acteurs 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b="1" dirty="0" smtClean="0"/>
              <a:t>A</a:t>
            </a:r>
            <a:r>
              <a:rPr lang="fr-FR" dirty="0" smtClean="0"/>
              <a:t>ccessible </a:t>
            </a:r>
            <a:r>
              <a:rPr lang="fr-FR" dirty="0"/>
              <a:t>à </a:t>
            </a:r>
            <a:r>
              <a:rPr lang="fr-FR" dirty="0" smtClean="0"/>
              <a:t>tous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b="1" dirty="0" err="1" smtClean="0"/>
              <a:t>L</a:t>
            </a:r>
            <a:r>
              <a:rPr lang="fr-FR" dirty="0" err="1" smtClean="0"/>
              <a:t>ibr</a:t>
            </a:r>
            <a:r>
              <a:rPr lang="fr-FR" b="1" dirty="0" err="1" smtClean="0"/>
              <a:t>E</a:t>
            </a:r>
            <a:r>
              <a:rPr lang="fr-FR" dirty="0" smtClean="0"/>
              <a:t> et fondé sur les droits </a:t>
            </a:r>
            <a:r>
              <a:rPr lang="fr-FR" dirty="0"/>
              <a:t>humains</a:t>
            </a:r>
          </a:p>
          <a:p>
            <a:pPr marL="0" lvl="0" indent="0">
              <a:buNone/>
            </a:pPr>
            <a:endParaRPr lang="fr-FR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82152" y="1828800"/>
            <a:ext cx="0" cy="41148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Area/</a:t>
            </a:r>
            <a:r>
              <a:rPr lang="en-US" dirty="0" err="1" smtClean="0"/>
              <a:t>domaine</a:t>
            </a:r>
            <a:r>
              <a:rPr lang="en-US" dirty="0" smtClean="0"/>
              <a:t>: </a:t>
            </a:r>
            <a:r>
              <a:rPr lang="en-ZA" b="1" dirty="0" smtClean="0"/>
              <a:t>Access / </a:t>
            </a:r>
            <a:r>
              <a:rPr lang="fr-FR" dirty="0"/>
              <a:t>A</a:t>
            </a:r>
            <a:r>
              <a:rPr lang="fr-FR" dirty="0" smtClean="0"/>
              <a:t>ccès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Rights: </a:t>
            </a:r>
            <a:r>
              <a:rPr lang="en-US" dirty="0"/>
              <a:t>Access is a right and cornerstone for realizing </a:t>
            </a:r>
            <a:r>
              <a:rPr lang="en-US" dirty="0">
                <a:solidFill>
                  <a:srgbClr val="FF0000"/>
                </a:solidFill>
              </a:rPr>
              <a:t>knowledge societies</a:t>
            </a:r>
            <a:r>
              <a:rPr lang="en-US" dirty="0"/>
              <a:t>. </a:t>
            </a:r>
          </a:p>
          <a:p>
            <a:r>
              <a:rPr lang="en-US" b="1" dirty="0"/>
              <a:t>Openness:</a:t>
            </a:r>
            <a:r>
              <a:rPr lang="en-US" dirty="0"/>
              <a:t> Crucial for </a:t>
            </a:r>
            <a:r>
              <a:rPr lang="en-US" dirty="0">
                <a:solidFill>
                  <a:srgbClr val="FF0000"/>
                </a:solidFill>
              </a:rPr>
              <a:t>pluralism</a:t>
            </a:r>
            <a:r>
              <a:rPr lang="en-US" dirty="0"/>
              <a:t> &amp; access by all to ‘net-enabled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opportunities</a:t>
            </a:r>
            <a:r>
              <a:rPr lang="en-US" dirty="0"/>
              <a:t>. </a:t>
            </a:r>
          </a:p>
          <a:p>
            <a:r>
              <a:rPr lang="en-US" b="1" dirty="0"/>
              <a:t>Accessibility: </a:t>
            </a:r>
            <a:r>
              <a:rPr lang="en-US" dirty="0"/>
              <a:t>Infrastructure is necessary but not sufficient for </a:t>
            </a:r>
            <a:r>
              <a:rPr lang="en-US" dirty="0">
                <a:solidFill>
                  <a:srgbClr val="FF0000"/>
                </a:solidFill>
              </a:rPr>
              <a:t>full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participation</a:t>
            </a:r>
            <a:r>
              <a:rPr lang="en-US" dirty="0"/>
              <a:t>.</a:t>
            </a:r>
          </a:p>
          <a:p>
            <a:r>
              <a:rPr lang="en-US" b="1" dirty="0"/>
              <a:t>Multi-stakeholder participation: </a:t>
            </a:r>
            <a:r>
              <a:rPr lang="en-US" dirty="0"/>
              <a:t>The resources &amp; capacities required are </a:t>
            </a:r>
            <a:r>
              <a:rPr lang="en-US" dirty="0">
                <a:solidFill>
                  <a:srgbClr val="FF0000"/>
                </a:solidFill>
              </a:rPr>
              <a:t>beyond any single entity</a:t>
            </a:r>
            <a:r>
              <a:rPr lang="en-US" dirty="0"/>
              <a:t>. 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4</a:t>
            </a:fld>
            <a:endParaRPr lang="en-GB" sz="2800">
              <a:solidFill>
                <a:srgbClr val="3333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82152" y="1828800"/>
            <a:ext cx="0" cy="41148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82152" y="1639431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Droits:</a:t>
            </a:r>
            <a:r>
              <a:rPr lang="fr-FR" sz="2200" dirty="0" smtClean="0"/>
              <a:t> </a:t>
            </a:r>
            <a:r>
              <a:rPr lang="fr-FR" sz="2200" dirty="0"/>
              <a:t>l'accès est </a:t>
            </a:r>
            <a:r>
              <a:rPr lang="fr-FR" sz="2200" dirty="0" smtClean="0"/>
              <a:t>un droit et une pierre angulaire dans </a:t>
            </a:r>
            <a:r>
              <a:rPr lang="fr-FR" sz="2200" dirty="0"/>
              <a:t>la construction </a:t>
            </a:r>
            <a:r>
              <a:rPr lang="fr-FR" sz="2200" dirty="0" smtClean="0">
                <a:solidFill>
                  <a:srgbClr val="FF0000"/>
                </a:solidFill>
              </a:rPr>
              <a:t>des </a:t>
            </a:r>
            <a:r>
              <a:rPr lang="fr-FR" sz="2200" dirty="0">
                <a:solidFill>
                  <a:srgbClr val="FF0000"/>
                </a:solidFill>
              </a:rPr>
              <a:t>sociétés du savoir</a:t>
            </a:r>
            <a:r>
              <a:rPr lang="fr-FR" sz="2200" dirty="0"/>
              <a:t>. </a:t>
            </a:r>
            <a:endParaRPr lang="fr-F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Ouverture:</a:t>
            </a:r>
            <a:r>
              <a:rPr lang="fr-FR" sz="2200" dirty="0" smtClean="0"/>
              <a:t> </a:t>
            </a:r>
            <a:r>
              <a:rPr lang="fr-FR" sz="2200" dirty="0"/>
              <a:t>Crucial pour le </a:t>
            </a:r>
            <a:r>
              <a:rPr lang="fr-FR" sz="2200" dirty="0">
                <a:solidFill>
                  <a:srgbClr val="FF0000"/>
                </a:solidFill>
              </a:rPr>
              <a:t>pluralisme</a:t>
            </a:r>
            <a:r>
              <a:rPr lang="fr-FR" sz="2200" dirty="0"/>
              <a:t> et l'accès de tous aux </a:t>
            </a:r>
            <a:r>
              <a:rPr lang="fr-FR" sz="2200" dirty="0">
                <a:solidFill>
                  <a:srgbClr val="FF0000"/>
                </a:solidFill>
              </a:rPr>
              <a:t>possibilités </a:t>
            </a:r>
            <a:r>
              <a:rPr lang="fr-FR" sz="2200" dirty="0" smtClean="0">
                <a:solidFill>
                  <a:srgbClr val="FF0000"/>
                </a:solidFill>
              </a:rPr>
              <a:t>offertes par l’Internet</a:t>
            </a:r>
            <a:r>
              <a:rPr lang="fr-FR" sz="22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Accessibilité:</a:t>
            </a:r>
            <a:r>
              <a:rPr lang="fr-FR" sz="2200" dirty="0" smtClean="0"/>
              <a:t> </a:t>
            </a:r>
            <a:r>
              <a:rPr lang="fr-FR" sz="2200" dirty="0"/>
              <a:t>l'infrastructure est nécessaire mais pas suffisante pour </a:t>
            </a:r>
            <a:r>
              <a:rPr lang="fr-FR" sz="2200" dirty="0">
                <a:solidFill>
                  <a:srgbClr val="FF0000"/>
                </a:solidFill>
              </a:rPr>
              <a:t>la pleine </a:t>
            </a:r>
            <a:r>
              <a:rPr lang="fr-FR" sz="2200" dirty="0" smtClean="0">
                <a:solidFill>
                  <a:srgbClr val="FF0000"/>
                </a:solidFill>
              </a:rPr>
              <a:t>participation.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Partenariats</a:t>
            </a:r>
            <a:r>
              <a:rPr lang="fr-FR" sz="2200" b="1" dirty="0"/>
              <a:t>:</a:t>
            </a:r>
            <a:r>
              <a:rPr lang="fr-FR" sz="2200" dirty="0"/>
              <a:t> Beaucoup de ressources et </a:t>
            </a:r>
            <a:r>
              <a:rPr lang="fr-FR" sz="2200" dirty="0" smtClean="0"/>
              <a:t>de </a:t>
            </a:r>
            <a:r>
              <a:rPr lang="fr-FR" sz="2200" dirty="0"/>
              <a:t>capacités nécessaires </a:t>
            </a:r>
            <a:r>
              <a:rPr lang="fr-FR" sz="2200" dirty="0" smtClean="0"/>
              <a:t>sont </a:t>
            </a:r>
            <a:r>
              <a:rPr lang="fr-FR" sz="2200" dirty="0">
                <a:solidFill>
                  <a:srgbClr val="FF0000"/>
                </a:solidFill>
              </a:rPr>
              <a:t>au-delà </a:t>
            </a:r>
            <a:r>
              <a:rPr lang="fr-FR" sz="2200" dirty="0" smtClean="0">
                <a:solidFill>
                  <a:srgbClr val="FF0000"/>
                </a:solidFill>
              </a:rPr>
              <a:t>d’une entité unique</a:t>
            </a:r>
            <a:r>
              <a:rPr lang="fr-FR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0757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Area/</a:t>
            </a:r>
            <a:r>
              <a:rPr lang="en-US" dirty="0" err="1" smtClean="0"/>
              <a:t>domaine</a:t>
            </a:r>
            <a:r>
              <a:rPr lang="en-US" dirty="0" smtClean="0"/>
              <a:t>: Freedom of Expression / </a:t>
            </a:r>
            <a:r>
              <a:rPr lang="en-US" dirty="0"/>
              <a:t>L</a:t>
            </a:r>
            <a:r>
              <a:rPr lang="fr-FR" dirty="0" err="1" smtClean="0"/>
              <a:t>iberté</a:t>
            </a:r>
            <a:r>
              <a:rPr lang="fr-FR" dirty="0" smtClean="0"/>
              <a:t> d’expression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Rights: </a:t>
            </a:r>
            <a:r>
              <a:rPr lang="en-US" sz="3800" dirty="0" smtClean="0"/>
              <a:t>Human rights apply to cyberspace; </a:t>
            </a:r>
            <a:r>
              <a:rPr lang="en-US" sz="3800" dirty="0" smtClean="0">
                <a:solidFill>
                  <a:srgbClr val="FF0000"/>
                </a:solidFill>
              </a:rPr>
              <a:t>people must be </a:t>
            </a:r>
            <a:r>
              <a:rPr lang="en-US" sz="3800" dirty="0">
                <a:solidFill>
                  <a:srgbClr val="FF0000"/>
                </a:solidFill>
              </a:rPr>
              <a:t>safe to </a:t>
            </a:r>
            <a:r>
              <a:rPr lang="en-US" sz="3800" dirty="0" smtClean="0">
                <a:solidFill>
                  <a:srgbClr val="FF0000"/>
                </a:solidFill>
              </a:rPr>
              <a:t>express online</a:t>
            </a:r>
            <a:r>
              <a:rPr lang="en-US" sz="3800" dirty="0" smtClean="0"/>
              <a:t>. </a:t>
            </a:r>
            <a:endParaRPr lang="en-US" sz="3800" dirty="0"/>
          </a:p>
          <a:p>
            <a:r>
              <a:rPr lang="en-US" sz="3800" b="1" dirty="0"/>
              <a:t>Openness: </a:t>
            </a:r>
            <a:r>
              <a:rPr lang="en-US" sz="3800" dirty="0" smtClean="0">
                <a:solidFill>
                  <a:srgbClr val="FF0000"/>
                </a:solidFill>
              </a:rPr>
              <a:t>Opportunities </a:t>
            </a:r>
            <a:r>
              <a:rPr lang="en-US" sz="3800" dirty="0">
                <a:solidFill>
                  <a:srgbClr val="FF0000"/>
                </a:solidFill>
              </a:rPr>
              <a:t>to share </a:t>
            </a:r>
            <a:r>
              <a:rPr lang="en-US" sz="3800" dirty="0" smtClean="0"/>
              <a:t>information online  are key to free </a:t>
            </a:r>
            <a:r>
              <a:rPr lang="en-US" sz="3800" dirty="0"/>
              <a:t>expression and </a:t>
            </a:r>
            <a:r>
              <a:rPr lang="en-US" sz="3800" dirty="0">
                <a:solidFill>
                  <a:srgbClr val="FF0000"/>
                </a:solidFill>
              </a:rPr>
              <a:t>inter-cultural dialogue. </a:t>
            </a:r>
          </a:p>
          <a:p>
            <a:r>
              <a:rPr lang="en-US" sz="3800" b="1" dirty="0"/>
              <a:t>Accessibility: </a:t>
            </a:r>
            <a:r>
              <a:rPr lang="en-US" sz="3800" dirty="0" smtClean="0"/>
              <a:t>How persons </a:t>
            </a:r>
            <a:r>
              <a:rPr lang="en-US" sz="3800" dirty="0" smtClean="0">
                <a:solidFill>
                  <a:srgbClr val="FF0000"/>
                </a:solidFill>
              </a:rPr>
              <a:t>use</a:t>
            </a:r>
            <a:r>
              <a:rPr lang="en-US" sz="3800" dirty="0" smtClean="0"/>
              <a:t> Internet for expression is NB.</a:t>
            </a:r>
            <a:endParaRPr lang="en-US" sz="3800" dirty="0"/>
          </a:p>
          <a:p>
            <a:r>
              <a:rPr lang="en-US" sz="3800" b="1" dirty="0"/>
              <a:t>Multi-stakeholder </a:t>
            </a:r>
            <a:r>
              <a:rPr lang="en-US" sz="3800" b="1" dirty="0" smtClean="0"/>
              <a:t>participation: </a:t>
            </a:r>
            <a:r>
              <a:rPr lang="en-US" sz="3800" dirty="0" smtClean="0"/>
              <a:t>Each </a:t>
            </a:r>
            <a:r>
              <a:rPr lang="en-US" sz="3800" dirty="0"/>
              <a:t>individual has </a:t>
            </a:r>
            <a:r>
              <a:rPr lang="en-US" sz="3800" dirty="0">
                <a:solidFill>
                  <a:srgbClr val="FF0000"/>
                </a:solidFill>
              </a:rPr>
              <a:t>a stake</a:t>
            </a:r>
            <a:r>
              <a:rPr lang="en-US" sz="3800" dirty="0"/>
              <a:t>. </a:t>
            </a:r>
            <a:endParaRPr lang="en-US" sz="3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5</a:t>
            </a:fld>
            <a:endParaRPr lang="en-GB" sz="2800">
              <a:solidFill>
                <a:srgbClr val="3333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82152" y="1828800"/>
            <a:ext cx="0" cy="41148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82152" y="1524000"/>
            <a:ext cx="435704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cs typeface="Arial" panose="020B0604020202020204" pitchFamily="34" charset="0"/>
              </a:rPr>
              <a:t>Droits: </a:t>
            </a:r>
            <a:r>
              <a:rPr lang="en-US" sz="2200" dirty="0" smtClean="0">
                <a:cs typeface="Arial" panose="020B0604020202020204" pitchFamily="34" charset="0"/>
              </a:rPr>
              <a:t>les droits de </a:t>
            </a:r>
            <a:r>
              <a:rPr lang="en-US" sz="2200" dirty="0" err="1" smtClean="0">
                <a:cs typeface="Arial" panose="020B0604020202020204" pitchFamily="34" charset="0"/>
              </a:rPr>
              <a:t>l’homme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s’appliquent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au </a:t>
            </a:r>
            <a:r>
              <a:rPr lang="en-US" sz="2200" dirty="0" err="1">
                <a:cs typeface="Arial" panose="020B0604020202020204" pitchFamily="34" charset="0"/>
              </a:rPr>
              <a:t>cyberespace</a:t>
            </a:r>
            <a:r>
              <a:rPr lang="en-US" sz="2200" dirty="0">
                <a:cs typeface="Arial" panose="020B0604020202020204" pitchFamily="34" charset="0"/>
              </a:rPr>
              <a:t>, et tout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individu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 a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besoin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 de se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sentir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 en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sécurité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 pour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s’exprimer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 en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ligne</a:t>
            </a:r>
            <a:r>
              <a:rPr lang="en-US" sz="2200" dirty="0" smtClean="0"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cs typeface="Arial" panose="020B0604020202020204" pitchFamily="34" charset="0"/>
              </a:rPr>
              <a:t>Ouverture</a:t>
            </a:r>
            <a:r>
              <a:rPr lang="en-US" sz="2200" b="1" dirty="0">
                <a:cs typeface="Arial" panose="020B0604020202020204" pitchFamily="34" charset="0"/>
              </a:rPr>
              <a:t> : </a:t>
            </a:r>
            <a:r>
              <a:rPr lang="fr-FR" sz="2200" dirty="0">
                <a:cs typeface="Arial" panose="020B0604020202020204" pitchFamily="34" charset="0"/>
              </a:rPr>
              <a:t>Donner </a:t>
            </a:r>
            <a:r>
              <a:rPr lang="fr-FR" sz="2200" dirty="0">
                <a:solidFill>
                  <a:srgbClr val="FF0000"/>
                </a:solidFill>
                <a:cs typeface="Arial" panose="020B0604020202020204" pitchFamily="34" charset="0"/>
              </a:rPr>
              <a:t>la possibilité de partager</a:t>
            </a:r>
            <a:r>
              <a:rPr lang="fr-FR" sz="2200" dirty="0">
                <a:cs typeface="Arial" panose="020B0604020202020204" pitchFamily="34" charset="0"/>
              </a:rPr>
              <a:t> </a:t>
            </a:r>
            <a:r>
              <a:rPr lang="fr-FR" sz="2200" dirty="0" smtClean="0">
                <a:cs typeface="Arial" panose="020B0604020202020204" pitchFamily="34" charset="0"/>
              </a:rPr>
              <a:t>des </a:t>
            </a:r>
            <a:r>
              <a:rPr lang="fr-FR" sz="2200" dirty="0">
                <a:cs typeface="Arial" panose="020B0604020202020204" pitchFamily="34" charset="0"/>
              </a:rPr>
              <a:t>informations sur Internet fait partie </a:t>
            </a:r>
            <a:r>
              <a:rPr lang="fr-FR" sz="2200" dirty="0" smtClean="0">
                <a:cs typeface="Arial" panose="020B0604020202020204" pitchFamily="34" charset="0"/>
              </a:rPr>
              <a:t>intégrante de </a:t>
            </a:r>
            <a:r>
              <a:rPr lang="fr-FR" sz="2200" dirty="0">
                <a:cs typeface="Arial" panose="020B0604020202020204" pitchFamily="34" charset="0"/>
              </a:rPr>
              <a:t>la liberté d’expression et </a:t>
            </a:r>
            <a:r>
              <a:rPr lang="fr-FR" sz="2200" dirty="0" smtClean="0">
                <a:cs typeface="Arial" panose="020B0604020202020204" pitchFamily="34" charset="0"/>
              </a:rPr>
              <a:t>du </a:t>
            </a:r>
            <a:r>
              <a:rPr lang="fr-FR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dialogue interculturel.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cs typeface="Arial" panose="020B0604020202020204" pitchFamily="34" charset="0"/>
              </a:rPr>
              <a:t>Accessibilité</a:t>
            </a:r>
            <a:r>
              <a:rPr lang="en-US" sz="2200" b="1" dirty="0">
                <a:cs typeface="Arial" panose="020B0604020202020204" pitchFamily="34" charset="0"/>
              </a:rPr>
              <a:t> : </a:t>
            </a:r>
            <a:r>
              <a:rPr lang="en-US" sz="2200" dirty="0" smtClean="0">
                <a:cs typeface="Arial" panose="020B0604020202020204" pitchFamily="34" charset="0"/>
              </a:rPr>
              <a:t>Comment </a:t>
            </a:r>
            <a:r>
              <a:rPr lang="en-US" sz="2200" dirty="0">
                <a:cs typeface="Arial" panose="020B0604020202020204" pitchFamily="34" charset="0"/>
              </a:rPr>
              <a:t>les </a:t>
            </a:r>
            <a:r>
              <a:rPr lang="en-US" sz="2200" dirty="0" err="1">
                <a:cs typeface="Arial" panose="020B0604020202020204" pitchFamily="34" charset="0"/>
              </a:rPr>
              <a:t>personnes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utilisent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leur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accès</a:t>
            </a:r>
            <a:r>
              <a:rPr lang="en-US" sz="2200" dirty="0">
                <a:cs typeface="Arial" panose="020B0604020202020204" pitchFamily="34" charset="0"/>
              </a:rPr>
              <a:t> pour </a:t>
            </a:r>
            <a:r>
              <a:rPr lang="en-US" sz="2200" dirty="0" err="1">
                <a:cs typeface="Arial" panose="020B0604020202020204" pitchFamily="34" charset="0"/>
              </a:rPr>
              <a:t>s’exprimer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sur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l’internet</a:t>
            </a:r>
            <a:r>
              <a:rPr lang="en-US" sz="22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cs typeface="Arial" panose="020B0604020202020204" pitchFamily="34" charset="0"/>
              </a:rPr>
              <a:t>Participation : </a:t>
            </a:r>
            <a:r>
              <a:rPr lang="en-US" sz="2200" dirty="0" err="1" smtClean="0">
                <a:cs typeface="Arial" panose="020B0604020202020204" pitchFamily="34" charset="0"/>
              </a:rPr>
              <a:t>Chaque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individu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est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concerné</a:t>
            </a:r>
            <a:r>
              <a:rPr lang="en-US" sz="22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Area/</a:t>
            </a:r>
            <a:r>
              <a:rPr lang="en-US" dirty="0" err="1" smtClean="0"/>
              <a:t>domaine</a:t>
            </a:r>
            <a:r>
              <a:rPr lang="en-US" dirty="0" smtClean="0"/>
              <a:t>: Privacy / </a:t>
            </a:r>
            <a:r>
              <a:rPr lang="fr-FR" dirty="0" smtClean="0"/>
              <a:t>Vie privée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Rights: </a:t>
            </a:r>
            <a:r>
              <a:rPr lang="en-US" sz="2400" dirty="0"/>
              <a:t>A</a:t>
            </a:r>
            <a:r>
              <a:rPr lang="en-US" sz="2400" dirty="0" smtClean="0"/>
              <a:t>ctions </a:t>
            </a:r>
            <a:r>
              <a:rPr lang="en-US" sz="2400" dirty="0"/>
              <a:t>concerning </a:t>
            </a:r>
            <a:r>
              <a:rPr lang="en-US" sz="2400" dirty="0" smtClean="0"/>
              <a:t>privacy </a:t>
            </a:r>
            <a:r>
              <a:rPr lang="en-US" sz="2400" dirty="0"/>
              <a:t>can </a:t>
            </a:r>
            <a:r>
              <a:rPr lang="en-US" sz="2400" dirty="0">
                <a:solidFill>
                  <a:srgbClr val="FF0000"/>
                </a:solidFill>
              </a:rPr>
              <a:t>impact</a:t>
            </a:r>
            <a:r>
              <a:rPr lang="en-US" sz="2400" dirty="0"/>
              <a:t> </a:t>
            </a:r>
            <a:r>
              <a:rPr lang="en-US" sz="2400" dirty="0" smtClean="0"/>
              <a:t>on free expression</a:t>
            </a:r>
            <a:r>
              <a:rPr lang="en-US" sz="2400" dirty="0"/>
              <a:t>, and vice versa.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ZA" sz="2400" b="1" dirty="0" smtClean="0"/>
              <a:t>Openness: </a:t>
            </a:r>
            <a:r>
              <a:rPr lang="en-ZA" sz="2400" dirty="0"/>
              <a:t>Privacy </a:t>
            </a:r>
            <a:r>
              <a:rPr lang="en-ZA" sz="2400" dirty="0" smtClean="0"/>
              <a:t>is key to </a:t>
            </a:r>
            <a:r>
              <a:rPr lang="en-ZA" sz="2400" dirty="0" smtClean="0">
                <a:solidFill>
                  <a:srgbClr val="FF0000"/>
                </a:solidFill>
              </a:rPr>
              <a:t>transparency</a:t>
            </a:r>
            <a:r>
              <a:rPr lang="en-ZA" sz="2400" dirty="0" smtClean="0"/>
              <a:t> and personal </a:t>
            </a:r>
            <a:r>
              <a:rPr lang="en-ZA" sz="2400" dirty="0"/>
              <a:t>data. </a:t>
            </a:r>
            <a:endParaRPr lang="en-ZA" sz="2400" dirty="0" smtClean="0"/>
          </a:p>
          <a:p>
            <a:pPr>
              <a:lnSpc>
                <a:spcPct val="80000"/>
              </a:lnSpc>
            </a:pPr>
            <a:r>
              <a:rPr lang="en-ZA" sz="2400" b="1" dirty="0"/>
              <a:t>Accessibility: </a:t>
            </a:r>
            <a:r>
              <a:rPr lang="en-ZA" sz="2400" dirty="0" smtClean="0"/>
              <a:t>Accessing the Internet relies on </a:t>
            </a:r>
            <a:r>
              <a:rPr lang="en-ZA" sz="2400" dirty="0" smtClean="0">
                <a:solidFill>
                  <a:srgbClr val="FF0000"/>
                </a:solidFill>
              </a:rPr>
              <a:t>trust</a:t>
            </a:r>
            <a:r>
              <a:rPr lang="en-ZA" sz="2400" dirty="0" smtClean="0"/>
              <a:t> that privacy is respected. </a:t>
            </a:r>
          </a:p>
          <a:p>
            <a:pPr>
              <a:lnSpc>
                <a:spcPct val="80000"/>
              </a:lnSpc>
            </a:pPr>
            <a:r>
              <a:rPr lang="en-ZA" sz="2400" b="1" dirty="0"/>
              <a:t>Multi-stakeholder participation: </a:t>
            </a:r>
            <a:r>
              <a:rPr lang="en-ZA" sz="2400" dirty="0" smtClean="0">
                <a:solidFill>
                  <a:srgbClr val="FF0000"/>
                </a:solidFill>
              </a:rPr>
              <a:t>Balancing</a:t>
            </a:r>
            <a:r>
              <a:rPr lang="en-ZA" sz="2400" dirty="0" smtClean="0"/>
              <a:t> </a:t>
            </a:r>
            <a:r>
              <a:rPr lang="en-ZA" sz="2400" dirty="0"/>
              <a:t>privacy with other rights in public interest lends itself to multi-stakeholder participation</a:t>
            </a:r>
            <a:endParaRPr lang="en-ZA" sz="2400" dirty="0" smtClean="0"/>
          </a:p>
          <a:p>
            <a:pPr>
              <a:lnSpc>
                <a:spcPct val="80000"/>
              </a:lnSpc>
            </a:pPr>
            <a:endParaRPr lang="en-ZA" sz="2400" dirty="0" smtClean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6</a:t>
            </a:fld>
            <a:endParaRPr lang="en-GB" sz="2800">
              <a:solidFill>
                <a:srgbClr val="3333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43400" y="1828800"/>
            <a:ext cx="0" cy="41148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82152" y="1524000"/>
            <a:ext cx="45094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cs typeface="Arial" panose="020B0604020202020204" pitchFamily="34" charset="0"/>
              </a:rPr>
              <a:t>Droits: </a:t>
            </a:r>
            <a:r>
              <a:rPr lang="en-US" sz="2200" dirty="0">
                <a:cs typeface="Arial" panose="020B0604020202020204" pitchFamily="34" charset="0"/>
              </a:rPr>
              <a:t>D</a:t>
            </a:r>
            <a:r>
              <a:rPr lang="en-US" sz="2200" dirty="0" smtClean="0">
                <a:cs typeface="Arial" panose="020B0604020202020204" pitchFamily="34" charset="0"/>
              </a:rPr>
              <a:t>es </a:t>
            </a:r>
            <a:r>
              <a:rPr lang="en-US" sz="2200" dirty="0">
                <a:cs typeface="Arial" panose="020B0604020202020204" pitchFamily="34" charset="0"/>
              </a:rPr>
              <a:t>actions </a:t>
            </a:r>
            <a:r>
              <a:rPr lang="en-US" sz="2200" dirty="0" smtClean="0">
                <a:cs typeface="Arial" panose="020B0604020202020204" pitchFamily="34" charset="0"/>
              </a:rPr>
              <a:t>relatives </a:t>
            </a:r>
            <a:r>
              <a:rPr lang="en-US" sz="2200" dirty="0">
                <a:cs typeface="Arial" panose="020B0604020202020204" pitchFamily="34" charset="0"/>
              </a:rPr>
              <a:t>au droit à la vie </a:t>
            </a:r>
            <a:r>
              <a:rPr lang="en-US" sz="2200" dirty="0" err="1">
                <a:cs typeface="Arial" panose="020B0604020202020204" pitchFamily="34" charset="0"/>
              </a:rPr>
              <a:t>privée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peuvent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avoir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une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incidence </a:t>
            </a:r>
            <a:r>
              <a:rPr lang="en-US" sz="2200" dirty="0" err="1">
                <a:cs typeface="Arial" panose="020B0604020202020204" pitchFamily="34" charset="0"/>
              </a:rPr>
              <a:t>sur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la </a:t>
            </a:r>
            <a:r>
              <a:rPr lang="en-US" sz="2200" dirty="0" err="1">
                <a:cs typeface="Arial" panose="020B0604020202020204" pitchFamily="34" charset="0"/>
              </a:rPr>
              <a:t>liberté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d’expression</a:t>
            </a:r>
            <a:r>
              <a:rPr lang="en-US" sz="2200" dirty="0" smtClean="0">
                <a:cs typeface="Arial" panose="020B0604020202020204" pitchFamily="34" charset="0"/>
              </a:rPr>
              <a:t>, </a:t>
            </a:r>
            <a:r>
              <a:rPr lang="en-US" sz="2200" dirty="0">
                <a:cs typeface="Arial" panose="020B0604020202020204" pitchFamily="34" charset="0"/>
              </a:rPr>
              <a:t>et </a:t>
            </a:r>
            <a:r>
              <a:rPr lang="en-US" sz="2200" dirty="0" err="1" smtClean="0">
                <a:cs typeface="Arial" panose="020B0604020202020204" pitchFamily="34" charset="0"/>
              </a:rPr>
              <a:t>inversement</a:t>
            </a:r>
            <a:r>
              <a:rPr lang="en-US" sz="22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cs typeface="Arial" panose="020B0604020202020204" pitchFamily="34" charset="0"/>
              </a:rPr>
              <a:t>Ouverture</a:t>
            </a:r>
            <a:r>
              <a:rPr lang="en-US" sz="2200" b="1" dirty="0">
                <a:cs typeface="Arial" panose="020B0604020202020204" pitchFamily="34" charset="0"/>
              </a:rPr>
              <a:t> : </a:t>
            </a:r>
            <a:r>
              <a:rPr lang="en-US" sz="2200" dirty="0">
                <a:cs typeface="Arial" panose="020B0604020202020204" pitchFamily="34" charset="0"/>
              </a:rPr>
              <a:t>Le respect de la vie </a:t>
            </a:r>
            <a:r>
              <a:rPr lang="en-US" sz="2200" dirty="0" err="1">
                <a:cs typeface="Arial" panose="020B0604020202020204" pitchFamily="34" charset="0"/>
              </a:rPr>
              <a:t>privée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s’articule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err="1">
                <a:cs typeface="Arial" panose="020B0604020202020204" pitchFamily="34" charset="0"/>
              </a:rPr>
              <a:t>directement</a:t>
            </a:r>
            <a:r>
              <a:rPr lang="en-US" sz="2200" dirty="0">
                <a:cs typeface="Arial" panose="020B0604020202020204" pitchFamily="34" charset="0"/>
              </a:rPr>
              <a:t> avec 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la transparence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et 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es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données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cs typeface="Arial" panose="020B0604020202020204" pitchFamily="34" charset="0"/>
              </a:rPr>
              <a:t>personnelles</a:t>
            </a:r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  <a:endParaRPr lang="fr-FR" sz="2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cs typeface="Arial" panose="020B0604020202020204" pitchFamily="34" charset="0"/>
              </a:rPr>
              <a:t>Accessibilité</a:t>
            </a:r>
            <a:r>
              <a:rPr lang="en-US" sz="2200" b="1" dirty="0" smtClean="0">
                <a:cs typeface="Arial" panose="020B0604020202020204" pitchFamily="34" charset="0"/>
              </a:rPr>
              <a:t>: </a:t>
            </a:r>
            <a:r>
              <a:rPr lang="en-US" sz="2200" dirty="0" err="1" smtClean="0">
                <a:cs typeface="Arial" panose="020B0604020202020204" pitchFamily="34" charset="0"/>
              </a:rPr>
              <a:t>L’accès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à </a:t>
            </a:r>
            <a:r>
              <a:rPr lang="en-US" sz="2200" dirty="0" err="1" smtClean="0">
                <a:cs typeface="Arial" panose="020B0604020202020204" pitchFamily="34" charset="0"/>
              </a:rPr>
              <a:t>l’internet</a:t>
            </a:r>
            <a:r>
              <a:rPr lang="en-US" sz="2200" dirty="0" smtClean="0">
                <a:cs typeface="Arial" panose="020B0604020202020204" pitchFamily="34" charset="0"/>
              </a:rPr>
              <a:t> repose </a:t>
            </a:r>
            <a:r>
              <a:rPr lang="en-US" sz="2200" dirty="0" err="1" smtClean="0">
                <a:cs typeface="Arial" panose="020B0604020202020204" pitchFamily="34" charset="0"/>
              </a:rPr>
              <a:t>sur</a:t>
            </a:r>
            <a:r>
              <a:rPr lang="en-US" sz="2200" dirty="0" smtClean="0">
                <a:cs typeface="Arial" panose="020B0604020202020204" pitchFamily="34" charset="0"/>
              </a:rPr>
              <a:t> la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confiance</a:t>
            </a:r>
            <a:r>
              <a:rPr lang="en-US" sz="22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que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la vie </a:t>
            </a:r>
            <a:r>
              <a:rPr lang="en-US" sz="2200" dirty="0" err="1">
                <a:cs typeface="Arial" panose="020B0604020202020204" pitchFamily="34" charset="0"/>
              </a:rPr>
              <a:t>privée</a:t>
            </a:r>
            <a:r>
              <a:rPr lang="en-US" sz="2200" dirty="0">
                <a:cs typeface="Arial" panose="020B0604020202020204" pitchFamily="34" charset="0"/>
              </a:rPr>
              <a:t>  </a:t>
            </a:r>
            <a:r>
              <a:rPr lang="en-US" sz="2200" dirty="0" err="1" smtClean="0">
                <a:cs typeface="Arial" panose="020B0604020202020204" pitchFamily="34" charset="0"/>
              </a:rPr>
              <a:t>soit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cs typeface="Arial" panose="020B0604020202020204" pitchFamily="34" charset="0"/>
              </a:rPr>
              <a:t>respectée</a:t>
            </a:r>
            <a:r>
              <a:rPr lang="en-US" sz="2200" dirty="0" smtClean="0"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cs typeface="Arial" panose="020B0604020202020204" pitchFamily="34" charset="0"/>
              </a:rPr>
              <a:t>Participation: </a:t>
            </a:r>
            <a:r>
              <a:rPr lang="en-US" sz="22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L’équilibre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entre le respect de la vie </a:t>
            </a:r>
            <a:r>
              <a:rPr lang="en-US" sz="2200" dirty="0" err="1">
                <a:cs typeface="Arial" panose="020B0604020202020204" pitchFamily="34" charset="0"/>
              </a:rPr>
              <a:t>privée</a:t>
            </a:r>
            <a:r>
              <a:rPr lang="en-US" sz="2200" dirty="0">
                <a:cs typeface="Arial" panose="020B0604020202020204" pitchFamily="34" charset="0"/>
              </a:rPr>
              <a:t> et </a:t>
            </a:r>
            <a:r>
              <a:rPr lang="en-US" sz="2200" dirty="0" err="1">
                <a:cs typeface="Arial" panose="020B0604020202020204" pitchFamily="34" charset="0"/>
              </a:rPr>
              <a:t>d’autres</a:t>
            </a:r>
            <a:r>
              <a:rPr lang="en-US" sz="2200" dirty="0">
                <a:cs typeface="Arial" panose="020B0604020202020204" pitchFamily="34" charset="0"/>
              </a:rPr>
              <a:t> droits </a:t>
            </a:r>
            <a:r>
              <a:rPr lang="en-US" sz="2200" dirty="0" smtClean="0">
                <a:cs typeface="Arial" panose="020B0604020202020204" pitchFamily="34" charset="0"/>
              </a:rPr>
              <a:t>se </a:t>
            </a:r>
            <a:r>
              <a:rPr lang="en-US" sz="2200" dirty="0" err="1">
                <a:cs typeface="Arial" panose="020B0604020202020204" pitchFamily="34" charset="0"/>
              </a:rPr>
              <a:t>prête</a:t>
            </a:r>
            <a:r>
              <a:rPr lang="en-US" sz="2200" dirty="0">
                <a:cs typeface="Arial" panose="020B0604020202020204" pitchFamily="34" charset="0"/>
              </a:rPr>
              <a:t> à </a:t>
            </a:r>
            <a:r>
              <a:rPr lang="en-US" sz="2200" dirty="0" err="1">
                <a:cs typeface="Arial" panose="020B0604020202020204" pitchFamily="34" charset="0"/>
              </a:rPr>
              <a:t>une</a:t>
            </a:r>
            <a:r>
              <a:rPr lang="en-US" sz="2200" dirty="0">
                <a:cs typeface="Arial" panose="020B0604020202020204" pitchFamily="34" charset="0"/>
              </a:rPr>
              <a:t> participation </a:t>
            </a:r>
            <a:r>
              <a:rPr lang="en-US" sz="2200" dirty="0" smtClean="0">
                <a:cs typeface="Arial" panose="020B0604020202020204" pitchFamily="34" charset="0"/>
              </a:rPr>
              <a:t>multipartite.</a:t>
            </a:r>
            <a:endParaRPr lang="en-US" sz="2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Area/La </a:t>
            </a:r>
            <a:r>
              <a:rPr lang="en-US" dirty="0" err="1" smtClean="0"/>
              <a:t>domaine</a:t>
            </a:r>
            <a:r>
              <a:rPr lang="en-US" dirty="0" smtClean="0"/>
              <a:t>: </a:t>
            </a:r>
            <a:r>
              <a:rPr lang="en-US" dirty="0"/>
              <a:t>Ethical </a:t>
            </a:r>
            <a:r>
              <a:rPr lang="en-US" dirty="0" smtClean="0"/>
              <a:t>dimension / </a:t>
            </a:r>
            <a:r>
              <a:rPr lang="fr-FR" dirty="0"/>
              <a:t>D</a:t>
            </a:r>
            <a:r>
              <a:rPr lang="fr-FR" dirty="0" smtClean="0"/>
              <a:t>imension éthique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7</a:t>
            </a:fld>
            <a:endParaRPr lang="en-GB" sz="2800">
              <a:solidFill>
                <a:srgbClr val="3333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82152" y="1842448"/>
            <a:ext cx="0" cy="41148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36866"/>
            <a:ext cx="3810000" cy="452596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400" b="1" dirty="0"/>
              <a:t>Rights: </a:t>
            </a:r>
            <a:r>
              <a:rPr lang="en-US" sz="2400" dirty="0" smtClean="0"/>
              <a:t>Internet has a role in realizing </a:t>
            </a:r>
            <a:r>
              <a:rPr lang="en-US" sz="2400" dirty="0" smtClean="0">
                <a:solidFill>
                  <a:srgbClr val="FF0000"/>
                </a:solidFill>
              </a:rPr>
              <a:t>peace &amp; human rights</a:t>
            </a:r>
            <a:r>
              <a:rPr lang="en-US" sz="2400" dirty="0" smtClean="0"/>
              <a:t>. </a:t>
            </a: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b="1" dirty="0"/>
              <a:t>Openness:</a:t>
            </a:r>
            <a:r>
              <a:rPr lang="en-US" sz="2400" dirty="0"/>
              <a:t> Technologies </a:t>
            </a:r>
            <a:r>
              <a:rPr lang="en-US" sz="2400" dirty="0" smtClean="0"/>
              <a:t>embody </a:t>
            </a:r>
            <a:r>
              <a:rPr lang="en-US" sz="2400" dirty="0" smtClean="0">
                <a:solidFill>
                  <a:srgbClr val="FF0000"/>
                </a:solidFill>
              </a:rPr>
              <a:t>choices</a:t>
            </a:r>
            <a:r>
              <a:rPr lang="en-US" sz="2400" dirty="0" smtClean="0"/>
              <a:t>, ethical </a:t>
            </a:r>
            <a:r>
              <a:rPr lang="en-US" sz="2400" dirty="0"/>
              <a:t>analysis of the </a:t>
            </a:r>
            <a:r>
              <a:rPr lang="en-US" sz="2400" dirty="0" smtClean="0"/>
              <a:t>choices in Internet &amp; technologies is important. </a:t>
            </a: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b="1" dirty="0"/>
              <a:t>Accessibility: </a:t>
            </a:r>
            <a:r>
              <a:rPr lang="en-US" sz="2400" dirty="0" smtClean="0"/>
              <a:t>Potential </a:t>
            </a:r>
            <a:r>
              <a:rPr lang="en-US" sz="2400" dirty="0"/>
              <a:t>of </a:t>
            </a:r>
            <a:r>
              <a:rPr lang="en-US" sz="2400" dirty="0" smtClean="0"/>
              <a:t>ICTs to </a:t>
            </a:r>
            <a:r>
              <a:rPr lang="en-US" sz="2400" dirty="0"/>
              <a:t>alter human interactions </a:t>
            </a:r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rgbClr val="FF0000"/>
                </a:solidFill>
              </a:rPr>
              <a:t>reflection</a:t>
            </a:r>
            <a:r>
              <a:rPr lang="en-US" sz="2400" dirty="0" smtClean="0"/>
              <a:t>.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 </a:t>
            </a:r>
            <a:r>
              <a:rPr lang="en-US" sz="2400" b="1" dirty="0" smtClean="0"/>
              <a:t>Multi-stakeholder </a:t>
            </a:r>
            <a:r>
              <a:rPr lang="en-US" sz="2400" b="1" dirty="0"/>
              <a:t>participation: </a:t>
            </a:r>
            <a:r>
              <a:rPr lang="en-US" sz="2400" dirty="0">
                <a:solidFill>
                  <a:srgbClr val="FF0000"/>
                </a:solidFill>
              </a:rPr>
              <a:t>Diverse</a:t>
            </a:r>
            <a:r>
              <a:rPr lang="en-US" sz="2400" dirty="0"/>
              <a:t> </a:t>
            </a:r>
            <a:r>
              <a:rPr lang="en-US" sz="2400" dirty="0" smtClean="0"/>
              <a:t>user perspectives, </a:t>
            </a:r>
            <a:r>
              <a:rPr lang="en-US" sz="2400" dirty="0"/>
              <a:t>varied </a:t>
            </a:r>
            <a:r>
              <a:rPr lang="en-US" sz="2400" dirty="0" smtClean="0"/>
              <a:t>roles &amp; assumptions </a:t>
            </a:r>
            <a:r>
              <a:rPr lang="en-US" sz="2400" dirty="0"/>
              <a:t>about </a:t>
            </a:r>
            <a:r>
              <a:rPr lang="en-US" sz="2400" dirty="0" smtClean="0"/>
              <a:t>tech &amp; society requires awareness &amp; analysis. </a:t>
            </a:r>
            <a:endParaRPr lang="en-US" sz="2400" dirty="0"/>
          </a:p>
          <a:p>
            <a:pPr>
              <a:lnSpc>
                <a:spcPct val="70000"/>
              </a:lnSpc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82152" y="1524000"/>
            <a:ext cx="4572000" cy="54845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Droits</a:t>
            </a:r>
            <a:r>
              <a:rPr lang="fr-FR" sz="2400" dirty="0"/>
              <a:t>: L'Internet joue un rôle dans la réalisation </a:t>
            </a:r>
            <a:r>
              <a:rPr lang="fr-FR" sz="2400" dirty="0">
                <a:solidFill>
                  <a:srgbClr val="FF0000"/>
                </a:solidFill>
              </a:rPr>
              <a:t>de la paix et des droits humains</a:t>
            </a:r>
            <a:r>
              <a:rPr lang="fr-FR" sz="2400" dirty="0"/>
              <a:t>. </a:t>
            </a:r>
            <a:br>
              <a:rPr lang="fr-FR" sz="2400" dirty="0"/>
            </a:br>
            <a:r>
              <a:rPr lang="fr-FR" sz="2400" b="1" dirty="0"/>
              <a:t>Ouverture: </a:t>
            </a:r>
            <a:r>
              <a:rPr lang="fr-FR" sz="2400" dirty="0" smtClean="0"/>
              <a:t>Les technologies </a:t>
            </a:r>
            <a:r>
              <a:rPr lang="fr-FR" sz="2400" dirty="0"/>
              <a:t>incarnent </a:t>
            </a:r>
            <a:r>
              <a:rPr lang="fr-FR" sz="2400" dirty="0">
                <a:solidFill>
                  <a:srgbClr val="FF0000"/>
                </a:solidFill>
              </a:rPr>
              <a:t>des choix</a:t>
            </a:r>
            <a:r>
              <a:rPr lang="fr-FR" sz="2400" dirty="0"/>
              <a:t>, </a:t>
            </a:r>
            <a:r>
              <a:rPr lang="fr-FR" sz="2400" dirty="0" smtClean="0"/>
              <a:t>l‘analyse éthique des choix dans l’Internet et des technologies est importante.</a:t>
            </a:r>
            <a:endParaRPr lang="fr-FR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Accessibilité:</a:t>
            </a:r>
            <a:r>
              <a:rPr lang="fr-FR" sz="2400" dirty="0"/>
              <a:t> Le potentiel des TIC pour modifier les interactions humaines nécessite </a:t>
            </a:r>
            <a:r>
              <a:rPr lang="fr-FR" sz="2400" dirty="0">
                <a:solidFill>
                  <a:srgbClr val="FF0000"/>
                </a:solidFill>
              </a:rPr>
              <a:t>réflexion</a:t>
            </a:r>
            <a:r>
              <a:rPr lang="fr-FR" sz="2400" dirty="0"/>
              <a:t>. </a:t>
            </a:r>
            <a:br>
              <a:rPr lang="fr-FR" sz="2400" dirty="0"/>
            </a:br>
            <a:r>
              <a:rPr lang="fr-FR" sz="2400" b="1" dirty="0" smtClean="0"/>
              <a:t>Partenariats</a:t>
            </a:r>
            <a:r>
              <a:rPr lang="fr-FR" sz="2400" b="1" dirty="0"/>
              <a:t>:</a:t>
            </a:r>
            <a:r>
              <a:rPr lang="fr-FR" sz="2400" dirty="0"/>
              <a:t> Les perspectives des utilisateurs, des rôles </a:t>
            </a:r>
            <a:r>
              <a:rPr lang="fr-FR" sz="2400" dirty="0">
                <a:solidFill>
                  <a:srgbClr val="FF0000"/>
                </a:solidFill>
              </a:rPr>
              <a:t>divers</a:t>
            </a:r>
            <a:r>
              <a:rPr lang="fr-FR" sz="2400" dirty="0"/>
              <a:t> et les hypothèses </a:t>
            </a:r>
            <a:r>
              <a:rPr lang="fr-FR" sz="2400" dirty="0" smtClean="0"/>
              <a:t>variées sur </a:t>
            </a:r>
            <a:r>
              <a:rPr lang="fr-FR" sz="2400" dirty="0"/>
              <a:t>la technologie et la société </a:t>
            </a:r>
            <a:r>
              <a:rPr lang="fr-FR" sz="2400" dirty="0" smtClean="0"/>
              <a:t> nécessitent une </a:t>
            </a:r>
            <a:r>
              <a:rPr lang="fr-FR" sz="2400" dirty="0"/>
              <a:t>sensibilisation et une analyse critique.</a:t>
            </a:r>
          </a:p>
        </p:txBody>
      </p:sp>
    </p:spTree>
    <p:extLst>
      <p:ext uri="{BB962C8B-B14F-4D97-AF65-F5344CB8AC3E}">
        <p14:creationId xmlns:p14="http://schemas.microsoft.com/office/powerpoint/2010/main" val="10117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options/Options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8100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UNESCO’s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priorities Africa, Gender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post-2015 SDG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SIDS &amp; Rapprochement of Cultures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UNESCO role in international Internet governance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8</a:t>
            </a:fld>
            <a:endParaRPr lang="en-GB" sz="2800">
              <a:solidFill>
                <a:srgbClr val="33339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1905000"/>
            <a:ext cx="0" cy="411480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43400" y="1524000"/>
            <a:ext cx="4648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Pour les programmes </a:t>
            </a:r>
            <a:r>
              <a:rPr lang="fr-FR" sz="2800" dirty="0"/>
              <a:t>de </a:t>
            </a:r>
            <a:r>
              <a:rPr lang="fr-FR" sz="2800" dirty="0" smtClean="0"/>
              <a:t>l’UNESCO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cs typeface="Arial" panose="020B0604020202020204" pitchFamily="34" charset="0"/>
              </a:rPr>
              <a:t>Pour la P</a:t>
            </a:r>
            <a:r>
              <a:rPr lang="en-US" sz="2800" dirty="0" err="1" smtClean="0"/>
              <a:t>riorité</a:t>
            </a:r>
            <a:r>
              <a:rPr lang="en-US" sz="2800" dirty="0" smtClean="0"/>
              <a:t> </a:t>
            </a:r>
            <a:r>
              <a:rPr lang="en-US" sz="2800" dirty="0" err="1" smtClean="0"/>
              <a:t>Afrique</a:t>
            </a:r>
            <a:r>
              <a:rPr lang="en-US" sz="2800" dirty="0"/>
              <a:t> </a:t>
            </a:r>
            <a:r>
              <a:rPr lang="en-US" sz="2800" dirty="0" smtClean="0"/>
              <a:t>et </a:t>
            </a:r>
            <a:r>
              <a:rPr lang="en-US" sz="2800" dirty="0" err="1" smtClean="0"/>
              <a:t>l’Egalité</a:t>
            </a:r>
            <a:r>
              <a:rPr lang="en-US" sz="2800" dirty="0" smtClean="0"/>
              <a:t> des genres </a:t>
            </a:r>
            <a:r>
              <a:rPr lang="fr-FR" sz="2800" dirty="0" smtClean="0">
                <a:cs typeface="Arial" panose="020B0604020202020204" pitchFamily="34" charset="0"/>
              </a:rPr>
              <a:t> </a:t>
            </a:r>
            <a:endParaRPr lang="fr-FR" sz="28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Sur l’agenda </a:t>
            </a:r>
            <a:r>
              <a:rPr lang="fr-FR" sz="2800" dirty="0"/>
              <a:t>du </a:t>
            </a:r>
            <a:r>
              <a:rPr lang="fr-FR" sz="2800" dirty="0" smtClean="0"/>
              <a:t>développement post-2015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Sur PEID &amp; le </a:t>
            </a:r>
            <a:r>
              <a:rPr lang="en-US" sz="2800" dirty="0" err="1" smtClean="0"/>
              <a:t>rapproche-ment</a:t>
            </a:r>
            <a:r>
              <a:rPr lang="en-US" sz="2800" dirty="0" smtClean="0"/>
              <a:t> </a:t>
            </a:r>
            <a:r>
              <a:rPr lang="en-US" sz="2800" dirty="0"/>
              <a:t>des </a:t>
            </a:r>
            <a:r>
              <a:rPr lang="en-US" sz="2800" dirty="0" smtClean="0"/>
              <a:t>cultures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Sur le r</a:t>
            </a:r>
            <a:r>
              <a:rPr lang="fr-FR" sz="2800" dirty="0" err="1"/>
              <a:t>ôle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l’Unesco</a:t>
            </a:r>
            <a:r>
              <a:rPr lang="en-US" sz="2800" dirty="0" smtClean="0"/>
              <a:t> </a:t>
            </a:r>
            <a:r>
              <a:rPr lang="en-US" sz="2800" dirty="0" err="1" smtClean="0"/>
              <a:t>concernant</a:t>
            </a:r>
            <a:r>
              <a:rPr lang="en-US" sz="2800" dirty="0" smtClean="0"/>
              <a:t>  la </a:t>
            </a:r>
            <a:r>
              <a:rPr lang="en-US" sz="2800" dirty="0" err="1" smtClean="0"/>
              <a:t>gouvernance</a:t>
            </a:r>
            <a:r>
              <a:rPr lang="en-US" sz="2800" dirty="0" smtClean="0"/>
              <a:t> </a:t>
            </a:r>
            <a:r>
              <a:rPr lang="en-US" sz="2800" dirty="0" err="1" smtClean="0"/>
              <a:t>globale</a:t>
            </a:r>
            <a:r>
              <a:rPr lang="en-US" sz="2800" dirty="0" smtClean="0"/>
              <a:t> de </a:t>
            </a:r>
            <a:r>
              <a:rPr lang="en-US" sz="2800" dirty="0" err="1" smtClean="0"/>
              <a:t>l’internet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Consultation online / en </a:t>
            </a:r>
            <a:r>
              <a:rPr lang="en-US" dirty="0" err="1" smtClean="0"/>
              <a:t>ligne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1027-91F6-4CF5-9575-7E6F06DC79A9}" type="slidenum">
              <a:rPr lang="en-GB" smtClean="0">
                <a:solidFill>
                  <a:srgbClr val="333399"/>
                </a:solidFill>
              </a:rPr>
              <a:pPr>
                <a:defRPr/>
              </a:pPr>
              <a:t>9</a:t>
            </a:fld>
            <a:endParaRPr lang="en-GB" sz="2800">
              <a:solidFill>
                <a:srgbClr val="33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Website:  </a:t>
            </a:r>
            <a:r>
              <a:rPr lang="en-US" sz="2800" u="sng" dirty="0" smtClean="0">
                <a:hlinkClick r:id="rId2"/>
              </a:rPr>
              <a:t>ww.unesco.org/new/</a:t>
            </a:r>
            <a:r>
              <a:rPr lang="en-US" sz="2800" u="sng" dirty="0" err="1" smtClean="0">
                <a:hlinkClick r:id="rId2"/>
              </a:rPr>
              <a:t>internetstudy</a:t>
            </a:r>
            <a:endParaRPr lang="en-US" sz="2800" u="sng" dirty="0"/>
          </a:p>
          <a:p>
            <a:pPr algn="ctr"/>
            <a:endParaRPr lang="en-US" sz="1400" dirty="0" smtClean="0"/>
          </a:p>
          <a:p>
            <a:pPr algn="ctr"/>
            <a:r>
              <a:rPr lang="en-US" sz="2800" dirty="0" smtClean="0"/>
              <a:t>email </a:t>
            </a:r>
            <a:r>
              <a:rPr lang="en-US" sz="2800" b="1" dirty="0" smtClean="0">
                <a:hlinkClick r:id="rId3"/>
              </a:rPr>
              <a:t>Internetstudy@unesco.org</a:t>
            </a:r>
            <a:endParaRPr lang="en-US" sz="28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0" y="4968240"/>
            <a:ext cx="16535400" cy="661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1524000" y="4114939"/>
            <a:ext cx="59436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6873</TotalTime>
  <Words>563</Words>
  <Application>Microsoft Office PowerPoint</Application>
  <PresentationFormat>On-screen Show (4:3)</PresentationFormat>
  <Paragraphs>84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</vt:lpstr>
      <vt:lpstr>1. Study scope / Domaines de l'étude</vt:lpstr>
      <vt:lpstr>2. Internet Universality / Universalité de l’internet</vt:lpstr>
      <vt:lpstr>Area/domaine: Access / Accès </vt:lpstr>
      <vt:lpstr>Area/domaine: Freedom of Expression / Liberté d’expression </vt:lpstr>
      <vt:lpstr>Area/domaine: Privacy / Vie privée </vt:lpstr>
      <vt:lpstr>Area/La domaine: Ethical dimension / Dimension éthique</vt:lpstr>
      <vt:lpstr>Future options/Options Futures</vt:lpstr>
      <vt:lpstr>Consultation online / en ligne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to IFAP</dc:title>
  <dc:creator>Administrator</dc:creator>
  <cp:lastModifiedBy>c_wachholz</cp:lastModifiedBy>
  <cp:revision>320</cp:revision>
  <cp:lastPrinted>2014-04-11T15:04:33Z</cp:lastPrinted>
  <dcterms:created xsi:type="dcterms:W3CDTF">2014-01-16T11:45:59Z</dcterms:created>
  <dcterms:modified xsi:type="dcterms:W3CDTF">2014-06-11T12:17:57Z</dcterms:modified>
</cp:coreProperties>
</file>