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xlsx" ContentType="application/haansoftxlsx"/>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5381" r:id="rId1"/>
  </p:sldMasterIdLst>
  <p:notesMasterIdLst>
    <p:notesMasterId r:id="rId38"/>
  </p:notesMasterIdLst>
  <p:handoutMasterIdLst>
    <p:handoutMasterId r:id="rId39"/>
  </p:handoutMasterIdLst>
  <p:sldIdLst>
    <p:sldId id="3421" r:id="rId2"/>
    <p:sldId id="3423" r:id="rId3"/>
    <p:sldId id="3424" r:id="rId4"/>
    <p:sldId id="3443" r:id="rId5"/>
    <p:sldId id="3426" r:id="rId6"/>
    <p:sldId id="3435" r:id="rId7"/>
    <p:sldId id="3436" r:id="rId8"/>
    <p:sldId id="3418" r:id="rId9"/>
    <p:sldId id="3445" r:id="rId10"/>
    <p:sldId id="3437" r:id="rId11"/>
    <p:sldId id="3392" r:id="rId12"/>
    <p:sldId id="3438" r:id="rId13"/>
    <p:sldId id="3430" r:id="rId14"/>
    <p:sldId id="3431" r:id="rId15"/>
    <p:sldId id="3432" r:id="rId16"/>
    <p:sldId id="3419" r:id="rId17"/>
    <p:sldId id="3332" r:id="rId18"/>
    <p:sldId id="3402" r:id="rId19"/>
    <p:sldId id="3403" r:id="rId20"/>
    <p:sldId id="3404" r:id="rId21"/>
    <p:sldId id="3440" r:id="rId22"/>
    <p:sldId id="3439" r:id="rId23"/>
    <p:sldId id="3325" r:id="rId24"/>
    <p:sldId id="3407" r:id="rId25"/>
    <p:sldId id="3408" r:id="rId26"/>
    <p:sldId id="3409" r:id="rId27"/>
    <p:sldId id="3410" r:id="rId28"/>
    <p:sldId id="3441" r:id="rId29"/>
    <p:sldId id="3412" r:id="rId30"/>
    <p:sldId id="3442" r:id="rId31"/>
    <p:sldId id="3420" r:id="rId32"/>
    <p:sldId id="3433" r:id="rId33"/>
    <p:sldId id="3379" r:id="rId34"/>
    <p:sldId id="3446" r:id="rId35"/>
    <p:sldId id="3369" r:id="rId36"/>
    <p:sldId id="3370" r:id="rId37"/>
  </p:sldIdLst>
  <p:sldSz cx="9906000" cy="6858000" type="A4"/>
  <p:notesSz cx="6797675" cy="9928225"/>
  <p:defaultTextStyle>
    <a:defPPr>
      <a:defRPr lang="ko-KR"/>
    </a:defPPr>
    <a:lvl1pPr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sz="1600" kern="1200">
        <a:solidFill>
          <a:schemeClr val="tx1"/>
        </a:solidFill>
        <a:latin typeface="굴림" pitchFamily="50" charset="-127"/>
        <a:ea typeface="굴림" pitchFamily="50" charset="-127"/>
        <a:cs typeface="+mn-cs"/>
      </a:defRPr>
    </a:lvl5pPr>
    <a:lvl6pPr marL="2286000" algn="l" defTabSz="914400" rtl="0" eaLnBrk="1" latinLnBrk="1" hangingPunct="1">
      <a:defRPr kumimoji="1" sz="1600" kern="1200">
        <a:solidFill>
          <a:schemeClr val="tx1"/>
        </a:solidFill>
        <a:latin typeface="굴림" pitchFamily="50" charset="-127"/>
        <a:ea typeface="굴림" pitchFamily="50" charset="-127"/>
        <a:cs typeface="+mn-cs"/>
      </a:defRPr>
    </a:lvl6pPr>
    <a:lvl7pPr marL="2743200" algn="l" defTabSz="914400" rtl="0" eaLnBrk="1" latinLnBrk="1" hangingPunct="1">
      <a:defRPr kumimoji="1" sz="1600" kern="1200">
        <a:solidFill>
          <a:schemeClr val="tx1"/>
        </a:solidFill>
        <a:latin typeface="굴림" pitchFamily="50" charset="-127"/>
        <a:ea typeface="굴림" pitchFamily="50" charset="-127"/>
        <a:cs typeface="+mn-cs"/>
      </a:defRPr>
    </a:lvl7pPr>
    <a:lvl8pPr marL="3200400" algn="l" defTabSz="914400" rtl="0" eaLnBrk="1" latinLnBrk="1" hangingPunct="1">
      <a:defRPr kumimoji="1" sz="1600" kern="1200">
        <a:solidFill>
          <a:schemeClr val="tx1"/>
        </a:solidFill>
        <a:latin typeface="굴림" pitchFamily="50" charset="-127"/>
        <a:ea typeface="굴림" pitchFamily="50" charset="-127"/>
        <a:cs typeface="+mn-cs"/>
      </a:defRPr>
    </a:lvl8pPr>
    <a:lvl9pPr marL="3657600" algn="l" defTabSz="914400" rtl="0" eaLnBrk="1" latinLnBrk="1" hangingPunct="1">
      <a:defRPr kumimoji="1" sz="1600" kern="1200">
        <a:solidFill>
          <a:schemeClr val="tx1"/>
        </a:solidFill>
        <a:latin typeface="굴림" pitchFamily="50" charset="-127"/>
        <a:ea typeface="굴림" pitchFamily="50" charset="-127"/>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guide id="3" orient="horz" pos="3884">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CC"/>
    <a:srgbClr val="66CCFF"/>
    <a:srgbClr val="9933FF"/>
    <a:srgbClr val="FF9933"/>
    <a:srgbClr val="009999"/>
    <a:srgbClr val="FF5000"/>
    <a:srgbClr val="990099"/>
    <a:srgbClr val="FFB4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테마 스타일 1 - 강조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FECB4D8-DB02-4DC6-A0A2-4F2EBAE1DC90}" styleName="보통 스타일 1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보통 스타일 4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보통 스타일 4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보통 스타일 4 - 강조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보통 스타일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aximized" horzBarState="maximized">
    <p:restoredLeft sz="15352" autoAdjust="0"/>
    <p:restoredTop sz="90334" autoAdjust="0"/>
  </p:normalViewPr>
  <p:slideViewPr>
    <p:cSldViewPr snapToObjects="1">
      <p:cViewPr varScale="1">
        <p:scale>
          <a:sx n="75" d="100"/>
          <a:sy n="75" d="100"/>
        </p:scale>
        <p:origin x="66" y="210"/>
      </p:cViewPr>
      <p:guideLst>
        <p:guide orient="horz" pos="2160"/>
        <p:guide orient="horz" pos="3884"/>
        <p:guide pos="3120"/>
      </p:guideLst>
    </p:cSldViewPr>
  </p:slideViewPr>
  <p:outlineViewPr>
    <p:cViewPr>
      <p:scale>
        <a:sx n="33" d="100"/>
        <a:sy n="33" d="100"/>
      </p:scale>
      <p:origin x="0" y="13853"/>
    </p:cViewPr>
  </p:outlineViewPr>
  <p:notesTextViewPr>
    <p:cViewPr>
      <p:scale>
        <a:sx n="100" d="100"/>
        <a:sy n="100" d="100"/>
      </p:scale>
      <p:origin x="0" y="0"/>
    </p:cViewPr>
  </p:notesTextViewPr>
  <p:sorterViewPr>
    <p:cViewPr>
      <p:scale>
        <a:sx n="150" d="100"/>
        <a:sy n="150" d="100"/>
      </p:scale>
      <p:origin x="0" y="18557"/>
    </p:cViewPr>
  </p:sorterViewPr>
  <p:notesViewPr>
    <p:cSldViewPr snapToObjects="1">
      <p:cViewPr>
        <p:scale>
          <a:sx n="178" d="100"/>
          <a:sy n="178" d="100"/>
        </p:scale>
        <p:origin x="-80" y="-8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1111111111111111111111111111111111111111111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esktop\WCC&#48156;&#54364;&#51088;&#47308;&#51456;&#48708;\&#48373;&#51648;&#50696;&#49328;&#44536;&#47000;&#54532;(07-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계열 1</c:v>
                </c:pt>
              </c:strCache>
            </c:strRef>
          </c:tx>
          <c:spPr>
            <a:solidFill>
              <a:srgbClr val="0070C0"/>
            </a:solidFill>
          </c:spPr>
          <c:invertIfNegative val="0"/>
          <c:cat>
            <c:strRef>
              <c:f>Sheet1!$A$2:$A$4</c:f>
              <c:strCache>
                <c:ptCount val="3"/>
                <c:pt idx="0">
                  <c:v>커뮤니케이션</c:v>
                </c:pt>
                <c:pt idx="1">
                  <c:v>새로운 정보 습득</c:v>
                </c:pt>
                <c:pt idx="2">
                  <c:v>엔터테인먼트</c:v>
                </c:pt>
              </c:strCache>
            </c:strRef>
          </c:cat>
          <c:val>
            <c:numRef>
              <c:f>Sheet1!$B$2:$B$4</c:f>
              <c:numCache>
                <c:formatCode>General</c:formatCode>
                <c:ptCount val="3"/>
                <c:pt idx="0">
                  <c:v>88.0</c:v>
                </c:pt>
                <c:pt idx="1">
                  <c:v>86.0</c:v>
                </c:pt>
                <c:pt idx="2">
                  <c:v>95.0</c:v>
                </c:pt>
              </c:numCache>
            </c:numRef>
          </c:val>
        </c:ser>
        <c:ser>
          <c:idx val="1"/>
          <c:order val="1"/>
          <c:tx>
            <c:strRef>
              <c:f>Sheet1!$C$1</c:f>
              <c:strCache>
                <c:ptCount val="1"/>
                <c:pt idx="0">
                  <c:v>계열 2</c:v>
                </c:pt>
              </c:strCache>
            </c:strRef>
          </c:tx>
          <c:spPr>
            <a:solidFill>
              <a:schemeClr val="bg1">
                <a:lumMod val="75000"/>
              </a:schemeClr>
            </a:solidFill>
          </c:spPr>
          <c:invertIfNegative val="0"/>
          <c:cat>
            <c:strRef>
              <c:f>Sheet1!$A$2:$A$4</c:f>
              <c:strCache>
                <c:ptCount val="3"/>
                <c:pt idx="0">
                  <c:v>커뮤니케이션</c:v>
                </c:pt>
                <c:pt idx="1">
                  <c:v>새로운 정보 습득</c:v>
                </c:pt>
                <c:pt idx="2">
                  <c:v>엔터테인먼트</c:v>
                </c:pt>
              </c:strCache>
            </c:strRef>
          </c:cat>
          <c:val>
            <c:numRef>
              <c:f>Sheet1!$C$2:$C$4</c:f>
              <c:numCache>
                <c:formatCode>General</c:formatCode>
                <c:ptCount val="3"/>
                <c:pt idx="0">
                  <c:v>12.0</c:v>
                </c:pt>
                <c:pt idx="1">
                  <c:v>14.0</c:v>
                </c:pt>
                <c:pt idx="2">
                  <c:v>5.0</c:v>
                </c:pt>
              </c:numCache>
            </c:numRef>
          </c:val>
        </c:ser>
        <c:dLbls>
          <c:showLegendKey val="0"/>
          <c:showVal val="0"/>
          <c:showCatName val="0"/>
          <c:showSerName val="0"/>
          <c:showPercent val="0"/>
          <c:showBubbleSize val="0"/>
        </c:dLbls>
        <c:gapWidth val="150"/>
        <c:overlap val="100"/>
        <c:axId val="-2114564200"/>
        <c:axId val="-2114588152"/>
      </c:barChart>
      <c:catAx>
        <c:axId val="-2114564200"/>
        <c:scaling>
          <c:orientation val="minMax"/>
        </c:scaling>
        <c:delete val="0"/>
        <c:axPos val="b"/>
        <c:numFmt formatCode="General" sourceLinked="0"/>
        <c:majorTickMark val="out"/>
        <c:minorTickMark val="none"/>
        <c:tickLblPos val="nextTo"/>
        <c:txPr>
          <a:bodyPr/>
          <a:lstStyle/>
          <a:p>
            <a:pPr>
              <a:defRPr sz="1200" b="1"/>
            </a:pPr>
            <a:endParaRPr lang="fr-FR"/>
          </a:p>
        </c:txPr>
        <c:crossAx val="-2114588152"/>
        <c:crosses val="autoZero"/>
        <c:auto val="1"/>
        <c:lblAlgn val="ctr"/>
        <c:lblOffset val="100"/>
        <c:noMultiLvlLbl val="0"/>
      </c:catAx>
      <c:valAx>
        <c:axId val="-2114588152"/>
        <c:scaling>
          <c:orientation val="minMax"/>
          <c:max val="1.0"/>
          <c:min val="0.0"/>
        </c:scaling>
        <c:delete val="0"/>
        <c:axPos val="l"/>
        <c:majorGridlines>
          <c:spPr>
            <a:ln>
              <a:solidFill>
                <a:schemeClr val="bg1">
                  <a:lumMod val="75000"/>
                </a:schemeClr>
              </a:solidFill>
            </a:ln>
          </c:spPr>
        </c:majorGridlines>
        <c:numFmt formatCode="0%" sourceLinked="1"/>
        <c:majorTickMark val="out"/>
        <c:minorTickMark val="none"/>
        <c:tickLblPos val="nextTo"/>
        <c:crossAx val="-2114564200"/>
        <c:crosses val="autoZero"/>
        <c:crossBetween val="between"/>
        <c:majorUnit val="0.1"/>
      </c:valAx>
    </c:plotArea>
    <c:plotVisOnly val="1"/>
    <c:dispBlanksAs val="gap"/>
    <c:showDLblsOverMax val="0"/>
  </c:chart>
  <c:txPr>
    <a:bodyPr/>
    <a:lstStyle/>
    <a:p>
      <a:pPr>
        <a:defRPr sz="105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latin typeface="+mn-ea"/>
                <a:ea typeface="+mn-ea"/>
              </a:defRPr>
            </a:pPr>
            <a:r>
              <a:rPr lang="en-US" sz="1400" b="0">
                <a:latin typeface="+mn-ea"/>
                <a:ea typeface="+mn-ea"/>
              </a:rPr>
              <a:t>(Billion USD)</a:t>
            </a:r>
            <a:endParaRPr lang="ko-KR" sz="1400" b="0">
              <a:latin typeface="+mn-ea"/>
              <a:ea typeface="+mn-ea"/>
            </a:endParaRPr>
          </a:p>
        </c:rich>
      </c:tx>
      <c:layout>
        <c:manualLayout>
          <c:xMode val="edge"/>
          <c:yMode val="edge"/>
          <c:x val="0.0202292213473316"/>
          <c:y val="0.0277777777777778"/>
        </c:manualLayout>
      </c:layout>
      <c:overlay val="0"/>
    </c:title>
    <c:autoTitleDeleted val="0"/>
    <c:plotArea>
      <c:layout/>
      <c:barChart>
        <c:barDir val="col"/>
        <c:grouping val="clustered"/>
        <c:varyColors val="0"/>
        <c:ser>
          <c:idx val="0"/>
          <c:order val="0"/>
          <c:tx>
            <c:strRef>
              <c:f>'Sheet1 (2)'!$A$2</c:f>
              <c:strCache>
                <c:ptCount val="1"/>
                <c:pt idx="0">
                  <c:v>Welfare Budget</c:v>
                </c:pt>
              </c:strCache>
            </c:strRef>
          </c:tx>
          <c:spPr>
            <a:gradFill>
              <a:gsLst>
                <a:gs pos="0">
                  <a:srgbClr val="FF1D1D"/>
                </a:gs>
                <a:gs pos="37000">
                  <a:srgbClr val="E78575"/>
                </a:gs>
                <a:gs pos="100000">
                  <a:schemeClr val="bg1"/>
                </a:gs>
              </a:gsLst>
              <a:lin ang="5400000" scaled="0"/>
            </a:gradFill>
            <a:ln w="12700">
              <a:solidFill>
                <a:schemeClr val="tx2"/>
              </a:solidFill>
            </a:ln>
            <a:effectLst>
              <a:outerShdw blurRad="50800" dist="38100" dir="2700000" algn="tl" rotWithShape="0">
                <a:prstClr val="black">
                  <a:alpha val="40000"/>
                </a:prstClr>
              </a:outerShdw>
            </a:effectLst>
            <a:scene3d>
              <a:camera prst="orthographicFront"/>
              <a:lightRig rig="threePt" dir="t"/>
            </a:scene3d>
          </c:spPr>
          <c:invertIfNegative val="0"/>
          <c:dPt>
            <c:idx val="0"/>
            <c:invertIfNegative val="0"/>
            <c:bubble3D val="0"/>
            <c:spPr>
              <a:gradFill>
                <a:gsLst>
                  <a:gs pos="0">
                    <a:srgbClr val="FF1D1D"/>
                  </a:gs>
                  <a:gs pos="0">
                    <a:srgbClr val="E78575"/>
                  </a:gs>
                  <a:gs pos="100000">
                    <a:schemeClr val="bg1"/>
                  </a:gs>
                </a:gsLst>
                <a:lin ang="5400000" scaled="0"/>
              </a:gradFill>
              <a:ln w="12700">
                <a:solidFill>
                  <a:schemeClr val="tx2"/>
                </a:solidFill>
              </a:ln>
              <a:effectLst>
                <a:outerShdw blurRad="50800" dist="38100" dir="2700000" algn="tl" rotWithShape="0">
                  <a:prstClr val="black">
                    <a:alpha val="40000"/>
                  </a:prstClr>
                </a:outerShdw>
              </a:effectLst>
              <a:scene3d>
                <a:camera prst="orthographicFront"/>
                <a:lightRig rig="threePt" dir="t"/>
              </a:scene3d>
            </c:spPr>
          </c:dPt>
          <c:dPt>
            <c:idx val="1"/>
            <c:invertIfNegative val="0"/>
            <c:bubble3D val="0"/>
            <c:spPr>
              <a:gradFill>
                <a:gsLst>
                  <a:gs pos="0">
                    <a:srgbClr val="FF4F4F"/>
                  </a:gs>
                  <a:gs pos="25000">
                    <a:srgbClr val="E78575"/>
                  </a:gs>
                  <a:gs pos="100000">
                    <a:schemeClr val="bg1"/>
                  </a:gs>
                </a:gsLst>
                <a:lin ang="5400000" scaled="0"/>
              </a:gradFill>
              <a:ln w="12700">
                <a:solidFill>
                  <a:schemeClr val="tx2"/>
                </a:solidFill>
              </a:ln>
              <a:effectLst>
                <a:outerShdw blurRad="50800" dist="38100" dir="2700000" algn="tl" rotWithShape="0">
                  <a:prstClr val="black">
                    <a:alpha val="40000"/>
                  </a:prstClr>
                </a:outerShdw>
              </a:effectLst>
              <a:scene3d>
                <a:camera prst="orthographicFront"/>
                <a:lightRig rig="threePt" dir="t"/>
              </a:scene3d>
            </c:spPr>
          </c:dPt>
          <c:dPt>
            <c:idx val="2"/>
            <c:invertIfNegative val="0"/>
            <c:bubble3D val="0"/>
            <c:spPr>
              <a:gradFill>
                <a:gsLst>
                  <a:gs pos="0">
                    <a:srgbClr val="FF3F3F"/>
                  </a:gs>
                  <a:gs pos="30000">
                    <a:srgbClr val="E78575"/>
                  </a:gs>
                  <a:gs pos="100000">
                    <a:schemeClr val="bg1"/>
                  </a:gs>
                </a:gsLst>
                <a:lin ang="5400000" scaled="0"/>
              </a:gradFill>
              <a:ln w="12700">
                <a:solidFill>
                  <a:schemeClr val="tx2"/>
                </a:solidFill>
              </a:ln>
              <a:effectLst>
                <a:outerShdw blurRad="50800" dist="38100" dir="2700000" algn="tl" rotWithShape="0">
                  <a:prstClr val="black">
                    <a:alpha val="40000"/>
                  </a:prstClr>
                </a:outerShdw>
              </a:effectLst>
              <a:scene3d>
                <a:camera prst="orthographicFront"/>
                <a:lightRig rig="threePt" dir="t"/>
              </a:scene3d>
            </c:spPr>
          </c:dPt>
          <c:dPt>
            <c:idx val="3"/>
            <c:invertIfNegative val="0"/>
            <c:bubble3D val="0"/>
            <c:spPr>
              <a:gradFill>
                <a:gsLst>
                  <a:gs pos="0">
                    <a:srgbClr val="EA0000"/>
                  </a:gs>
                  <a:gs pos="37000">
                    <a:srgbClr val="E78575"/>
                  </a:gs>
                  <a:gs pos="100000">
                    <a:schemeClr val="bg1"/>
                  </a:gs>
                </a:gsLst>
                <a:lin ang="5400000" scaled="0"/>
              </a:gradFill>
              <a:ln w="12700">
                <a:solidFill>
                  <a:schemeClr val="tx2"/>
                </a:solidFill>
              </a:ln>
              <a:effectLst>
                <a:outerShdw blurRad="50800" dist="38100" dir="2700000" algn="tl" rotWithShape="0">
                  <a:prstClr val="black">
                    <a:alpha val="40000"/>
                  </a:prstClr>
                </a:outerShdw>
              </a:effectLst>
              <a:scene3d>
                <a:camera prst="orthographicFront"/>
                <a:lightRig rig="threePt" dir="t"/>
              </a:scene3d>
            </c:spPr>
          </c:dPt>
          <c:dLbls>
            <c:dLbl>
              <c:idx val="3"/>
              <c:tx>
                <c:rich>
                  <a:bodyPr/>
                  <a:lstStyle/>
                  <a:p>
                    <a:pPr>
                      <a:defRPr b="1"/>
                    </a:pPr>
                    <a:r>
                      <a:rPr lang="en-US" altLang="en-US" dirty="0">
                        <a:latin typeface="맑은 고딕" panose="020B0503020000020004" pitchFamily="50" charset="-127"/>
                      </a:rPr>
                      <a:t>122.9</a:t>
                    </a:r>
                  </a:p>
                </c:rich>
              </c:tx>
              <c:sp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 (2)'!$B$1:$E$1</c:f>
              <c:numCache>
                <c:formatCode>General</c:formatCode>
                <c:ptCount val="4"/>
                <c:pt idx="0">
                  <c:v>2007.0</c:v>
                </c:pt>
                <c:pt idx="1">
                  <c:v>2010.0</c:v>
                </c:pt>
                <c:pt idx="2">
                  <c:v>2013.0</c:v>
                </c:pt>
                <c:pt idx="3">
                  <c:v>2016.0</c:v>
                </c:pt>
              </c:numCache>
            </c:numRef>
          </c:cat>
          <c:val>
            <c:numRef>
              <c:f>'Sheet1 (2)'!$B$2:$E$2</c:f>
              <c:numCache>
                <c:formatCode>General</c:formatCode>
                <c:ptCount val="4"/>
                <c:pt idx="0">
                  <c:v>61.3</c:v>
                </c:pt>
                <c:pt idx="1">
                  <c:v>81.2</c:v>
                </c:pt>
                <c:pt idx="2">
                  <c:v>103.0</c:v>
                </c:pt>
                <c:pt idx="3">
                  <c:v>122.9</c:v>
                </c:pt>
              </c:numCache>
            </c:numRef>
          </c:val>
        </c:ser>
        <c:dLbls>
          <c:showLegendKey val="0"/>
          <c:showVal val="0"/>
          <c:showCatName val="0"/>
          <c:showSerName val="0"/>
          <c:showPercent val="0"/>
          <c:showBubbleSize val="0"/>
        </c:dLbls>
        <c:gapWidth val="150"/>
        <c:axId val="-2082254664"/>
        <c:axId val="-2082258136"/>
      </c:barChart>
      <c:catAx>
        <c:axId val="-2082254664"/>
        <c:scaling>
          <c:orientation val="minMax"/>
        </c:scaling>
        <c:delete val="0"/>
        <c:axPos val="b"/>
        <c:numFmt formatCode="General" sourceLinked="1"/>
        <c:majorTickMark val="out"/>
        <c:minorTickMark val="none"/>
        <c:tickLblPos val="nextTo"/>
        <c:crossAx val="-2082258136"/>
        <c:crosses val="autoZero"/>
        <c:auto val="1"/>
        <c:lblAlgn val="ctr"/>
        <c:lblOffset val="100"/>
        <c:noMultiLvlLbl val="0"/>
      </c:catAx>
      <c:valAx>
        <c:axId val="-2082258136"/>
        <c:scaling>
          <c:orientation val="minMax"/>
          <c:max val="160.0"/>
          <c:min val="0.0"/>
        </c:scaling>
        <c:delete val="0"/>
        <c:axPos val="l"/>
        <c:numFmt formatCode="General" sourceLinked="1"/>
        <c:majorTickMark val="out"/>
        <c:minorTickMark val="none"/>
        <c:tickLblPos val="nextTo"/>
        <c:crossAx val="-2082254664"/>
        <c:crosses val="autoZero"/>
        <c:crossBetween val="between"/>
        <c:majorUnit val="50.0"/>
      </c:valAx>
    </c:plotArea>
    <c:plotVisOnly val="1"/>
    <c:dispBlanksAs val="gap"/>
    <c:showDLblsOverMax val="0"/>
  </c:chart>
  <c:spPr>
    <a:ln>
      <a:solidFill>
        <a:schemeClr val="tx2"/>
      </a:solidFill>
    </a:ln>
  </c:spPr>
  <c:txPr>
    <a:bodyPr/>
    <a:lstStyle/>
    <a:p>
      <a:pPr>
        <a:defRPr sz="14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2B409D-4135-4D55-9D6E-79B3EB4B1EEC}" type="doc">
      <dgm:prSet loTypeId="urn:microsoft.com/office/officeart/2005/8/layout/hProcess9" loCatId="process" qsTypeId="urn:microsoft.com/office/officeart/2005/8/quickstyle/simple1" qsCatId="simple" csTypeId="urn:microsoft.com/office/officeart/2005/8/colors/colorful4" csCatId="colorful" phldr="1"/>
      <dgm:spPr/>
    </dgm:pt>
    <dgm:pt modelId="{0F036096-0D7C-46C4-9905-E7DCB11CD95C}">
      <dgm:prSet phldrT="[텍스트]" custT="1"/>
      <dgm:spPr>
        <a:solidFill>
          <a:srgbClr val="009999">
            <a:alpha val="69804"/>
          </a:srgbClr>
        </a:solidFill>
        <a:ln w="28575">
          <a:noFill/>
        </a:ln>
      </dgm:spPr>
      <dgm:t>
        <a:bodyPr/>
        <a:lstStyle/>
        <a:p>
          <a:pPr latinLnBrk="1"/>
          <a:r>
            <a:rPr lang="en-US" altLang="ko-KR" sz="1600" b="1" spc="-150" dirty="0" smtClean="0">
              <a:latin typeface="+mn-ea"/>
              <a:ea typeface="+mn-ea"/>
            </a:rPr>
            <a:t>Hunting</a:t>
          </a:r>
        </a:p>
        <a:p>
          <a:pPr latinLnBrk="1"/>
          <a:r>
            <a:rPr lang="en-US" altLang="ko-KR" sz="1600" b="1" spc="-150" dirty="0" smtClean="0">
              <a:latin typeface="+mn-ea"/>
              <a:ea typeface="+mn-ea"/>
            </a:rPr>
            <a:t>Society</a:t>
          </a:r>
        </a:p>
      </dgm:t>
    </dgm:pt>
    <dgm:pt modelId="{B64F06E1-4BE5-4F54-A783-5917D42FFFAE}" type="parTrans" cxnId="{A607CDBD-FA67-4AB5-AEF4-3336DB0E8135}">
      <dgm:prSet/>
      <dgm:spPr/>
      <dgm:t>
        <a:bodyPr/>
        <a:lstStyle/>
        <a:p>
          <a:pPr latinLnBrk="1"/>
          <a:endParaRPr lang="ko-KR" altLang="en-US" sz="1600">
            <a:latin typeface="+mn-ea"/>
            <a:ea typeface="+mn-ea"/>
          </a:endParaRPr>
        </a:p>
      </dgm:t>
    </dgm:pt>
    <dgm:pt modelId="{D667A7EE-BA98-4CEA-BFAB-E2CDFEE14FE8}" type="sibTrans" cxnId="{A607CDBD-FA67-4AB5-AEF4-3336DB0E8135}">
      <dgm:prSet/>
      <dgm:spPr/>
      <dgm:t>
        <a:bodyPr/>
        <a:lstStyle/>
        <a:p>
          <a:pPr latinLnBrk="1"/>
          <a:endParaRPr lang="ko-KR" altLang="en-US" sz="1600">
            <a:latin typeface="+mn-ea"/>
            <a:ea typeface="+mn-ea"/>
          </a:endParaRPr>
        </a:p>
      </dgm:t>
    </dgm:pt>
    <dgm:pt modelId="{BD5FD0F6-EBF3-4CE5-8D0C-48A754F195DF}">
      <dgm:prSet phldrT="[텍스트]" custT="1"/>
      <dgm:spPr>
        <a:solidFill>
          <a:srgbClr val="009999"/>
        </a:solidFill>
        <a:ln w="28575">
          <a:noFill/>
        </a:ln>
      </dgm:spPr>
      <dgm:t>
        <a:bodyPr/>
        <a:lstStyle/>
        <a:p>
          <a:pPr latinLnBrk="1"/>
          <a:r>
            <a:rPr lang="en-US" altLang="ko-KR" sz="1600" b="1" dirty="0" smtClean="0">
              <a:latin typeface="+mn-ea"/>
              <a:ea typeface="+mn-ea"/>
            </a:rPr>
            <a:t>Agrarian</a:t>
          </a:r>
        </a:p>
        <a:p>
          <a:pPr latinLnBrk="1"/>
          <a:r>
            <a:rPr lang="en-US" altLang="ko-KR" sz="1600" b="1" dirty="0" smtClean="0">
              <a:latin typeface="+mn-ea"/>
              <a:ea typeface="+mn-ea"/>
            </a:rPr>
            <a:t>Society</a:t>
          </a:r>
        </a:p>
      </dgm:t>
    </dgm:pt>
    <dgm:pt modelId="{2AF1624A-68C1-4C7D-88FE-D7A1245B1C55}" type="parTrans" cxnId="{7BCC937D-F8EF-4130-8DA5-A7B9E0324803}">
      <dgm:prSet/>
      <dgm:spPr/>
      <dgm:t>
        <a:bodyPr/>
        <a:lstStyle/>
        <a:p>
          <a:pPr latinLnBrk="1"/>
          <a:endParaRPr lang="ko-KR" altLang="en-US" sz="1600">
            <a:latin typeface="+mn-ea"/>
            <a:ea typeface="+mn-ea"/>
          </a:endParaRPr>
        </a:p>
      </dgm:t>
    </dgm:pt>
    <dgm:pt modelId="{B53146B3-51E7-4B27-B85A-893F1EB8B9E8}" type="sibTrans" cxnId="{7BCC937D-F8EF-4130-8DA5-A7B9E0324803}">
      <dgm:prSet/>
      <dgm:spPr/>
      <dgm:t>
        <a:bodyPr/>
        <a:lstStyle/>
        <a:p>
          <a:pPr latinLnBrk="1"/>
          <a:endParaRPr lang="ko-KR" altLang="en-US" sz="1600">
            <a:latin typeface="+mn-ea"/>
            <a:ea typeface="+mn-ea"/>
          </a:endParaRPr>
        </a:p>
      </dgm:t>
    </dgm:pt>
    <dgm:pt modelId="{FEF78823-9DCF-4E34-BE25-D3E013D3072D}">
      <dgm:prSet phldrT="[텍스트]" custT="1"/>
      <dgm:spPr>
        <a:solidFill>
          <a:srgbClr val="002563"/>
        </a:solidFill>
        <a:ln w="28575">
          <a:noFill/>
        </a:ln>
      </dgm:spPr>
      <dgm:t>
        <a:bodyPr/>
        <a:lstStyle/>
        <a:p>
          <a:pPr algn="l" latinLnBrk="1"/>
          <a:r>
            <a:rPr lang="en-US" altLang="ko-KR" sz="1600" b="1" dirty="0" smtClean="0">
              <a:latin typeface="+mn-ea"/>
              <a:ea typeface="+mn-ea"/>
            </a:rPr>
            <a:t>Information</a:t>
          </a:r>
        </a:p>
        <a:p>
          <a:pPr algn="l" latinLnBrk="1"/>
          <a:r>
            <a:rPr lang="en-US" altLang="ko-KR" sz="1600" b="1" dirty="0" smtClean="0">
              <a:latin typeface="+mn-ea"/>
              <a:ea typeface="+mn-ea"/>
            </a:rPr>
            <a:t>Society</a:t>
          </a:r>
          <a:endParaRPr lang="ko-KR" altLang="en-US" sz="1600" b="1" dirty="0">
            <a:latin typeface="+mn-ea"/>
            <a:ea typeface="+mn-ea"/>
          </a:endParaRPr>
        </a:p>
      </dgm:t>
    </dgm:pt>
    <dgm:pt modelId="{FFC28849-371B-4A4A-A4B4-9336A2CC48E8}" type="parTrans" cxnId="{CBD6932D-85D0-4720-975A-2AFAF6BECE99}">
      <dgm:prSet/>
      <dgm:spPr/>
      <dgm:t>
        <a:bodyPr/>
        <a:lstStyle/>
        <a:p>
          <a:pPr latinLnBrk="1"/>
          <a:endParaRPr lang="ko-KR" altLang="en-US" sz="1600">
            <a:latin typeface="+mn-ea"/>
            <a:ea typeface="+mn-ea"/>
          </a:endParaRPr>
        </a:p>
      </dgm:t>
    </dgm:pt>
    <dgm:pt modelId="{08E87412-3E2A-418A-9A6B-5BDEF941A37B}" type="sibTrans" cxnId="{CBD6932D-85D0-4720-975A-2AFAF6BECE99}">
      <dgm:prSet/>
      <dgm:spPr/>
      <dgm:t>
        <a:bodyPr/>
        <a:lstStyle/>
        <a:p>
          <a:pPr latinLnBrk="1"/>
          <a:endParaRPr lang="ko-KR" altLang="en-US" sz="1600">
            <a:latin typeface="+mn-ea"/>
            <a:ea typeface="+mn-ea"/>
          </a:endParaRPr>
        </a:p>
      </dgm:t>
    </dgm:pt>
    <dgm:pt modelId="{BEEE0317-C3A8-4B9D-B458-B73E56C1E371}">
      <dgm:prSet phldrT="[텍스트]" custT="1"/>
      <dgm:spPr>
        <a:solidFill>
          <a:srgbClr val="FF5000"/>
        </a:solidFill>
        <a:ln w="28575">
          <a:noFill/>
        </a:ln>
      </dgm:spPr>
      <dgm:t>
        <a:bodyPr/>
        <a:lstStyle/>
        <a:p>
          <a:pPr latinLnBrk="1">
            <a:lnSpc>
              <a:spcPct val="100000"/>
            </a:lnSpc>
          </a:pPr>
          <a:r>
            <a:rPr lang="en-US" altLang="ko-KR" sz="1600" b="1" spc="-150" dirty="0" smtClean="0">
              <a:solidFill>
                <a:srgbClr val="FFFF00"/>
              </a:solidFill>
              <a:effectLst>
                <a:outerShdw blurRad="38100" dist="38100" dir="2700000" algn="tl">
                  <a:srgbClr val="000000">
                    <a:alpha val="43137"/>
                  </a:srgbClr>
                </a:outerShdw>
              </a:effectLst>
              <a:latin typeface="+mn-ea"/>
              <a:ea typeface="+mn-ea"/>
            </a:rPr>
            <a:t>Knowledge Society</a:t>
          </a:r>
        </a:p>
        <a:p>
          <a:pPr latinLnBrk="1">
            <a:lnSpc>
              <a:spcPct val="100000"/>
            </a:lnSpc>
          </a:pPr>
          <a:r>
            <a:rPr lang="en-US" altLang="ko-KR" sz="1600" b="1" spc="-150" dirty="0" smtClean="0">
              <a:solidFill>
                <a:srgbClr val="FFFF00"/>
              </a:solidFill>
              <a:effectLst>
                <a:outerShdw blurRad="38100" dist="38100" dir="2700000" algn="tl">
                  <a:srgbClr val="000000">
                    <a:alpha val="43137"/>
                  </a:srgbClr>
                </a:outerShdw>
              </a:effectLst>
              <a:latin typeface="+mn-ea"/>
              <a:ea typeface="+mn-ea"/>
            </a:rPr>
            <a:t>(SW-Oriented Society)</a:t>
          </a:r>
          <a:endParaRPr lang="ko-KR" altLang="en-US" sz="1600" b="1" spc="-150" dirty="0">
            <a:solidFill>
              <a:srgbClr val="FFFF00"/>
            </a:solidFill>
            <a:effectLst>
              <a:outerShdw blurRad="38100" dist="38100" dir="2700000" algn="tl">
                <a:srgbClr val="000000">
                  <a:alpha val="43137"/>
                </a:srgbClr>
              </a:outerShdw>
            </a:effectLst>
            <a:latin typeface="+mn-ea"/>
            <a:ea typeface="+mn-ea"/>
          </a:endParaRPr>
        </a:p>
      </dgm:t>
    </dgm:pt>
    <dgm:pt modelId="{551EAB74-766E-41C8-B126-FB3F441492BA}" type="parTrans" cxnId="{4A9D5DA3-A73D-47A1-AEF3-A05E5F4DF774}">
      <dgm:prSet/>
      <dgm:spPr/>
      <dgm:t>
        <a:bodyPr/>
        <a:lstStyle/>
        <a:p>
          <a:pPr latinLnBrk="1"/>
          <a:endParaRPr lang="ko-KR" altLang="en-US" sz="1600">
            <a:latin typeface="+mn-ea"/>
            <a:ea typeface="+mn-ea"/>
          </a:endParaRPr>
        </a:p>
      </dgm:t>
    </dgm:pt>
    <dgm:pt modelId="{14D3AB3B-9531-4EF1-81E8-F3D4684233F5}" type="sibTrans" cxnId="{4A9D5DA3-A73D-47A1-AEF3-A05E5F4DF774}">
      <dgm:prSet/>
      <dgm:spPr/>
      <dgm:t>
        <a:bodyPr/>
        <a:lstStyle/>
        <a:p>
          <a:pPr latinLnBrk="1"/>
          <a:endParaRPr lang="ko-KR" altLang="en-US" sz="1600">
            <a:latin typeface="+mn-ea"/>
            <a:ea typeface="+mn-ea"/>
          </a:endParaRPr>
        </a:p>
      </dgm:t>
    </dgm:pt>
    <dgm:pt modelId="{3BF56BF7-B9CF-4A77-B9C7-2EF6F623DDDC}">
      <dgm:prSet phldrT="[텍스트]" custT="1"/>
      <dgm:spPr>
        <a:solidFill>
          <a:srgbClr val="0099CC"/>
        </a:solidFill>
        <a:ln w="28575">
          <a:noFill/>
        </a:ln>
      </dgm:spPr>
      <dgm:t>
        <a:bodyPr/>
        <a:lstStyle/>
        <a:p>
          <a:pPr latinLnBrk="1"/>
          <a:r>
            <a:rPr lang="en-US" altLang="ko-KR" sz="1600" b="1" dirty="0" smtClean="0">
              <a:latin typeface="+mn-ea"/>
              <a:ea typeface="+mn-ea"/>
            </a:rPr>
            <a:t>Industrial Society</a:t>
          </a:r>
        </a:p>
      </dgm:t>
    </dgm:pt>
    <dgm:pt modelId="{C8000EB8-3B3F-490B-A7BD-990AE39E0064}" type="sibTrans" cxnId="{7978E371-23E0-4B16-AB6A-334205C6CA45}">
      <dgm:prSet/>
      <dgm:spPr/>
      <dgm:t>
        <a:bodyPr/>
        <a:lstStyle/>
        <a:p>
          <a:pPr latinLnBrk="1"/>
          <a:endParaRPr lang="ko-KR" altLang="en-US" sz="1600">
            <a:latin typeface="+mn-ea"/>
            <a:ea typeface="+mn-ea"/>
          </a:endParaRPr>
        </a:p>
      </dgm:t>
    </dgm:pt>
    <dgm:pt modelId="{AA3A71FF-9F3F-4375-91C7-689986EA4551}" type="parTrans" cxnId="{7978E371-23E0-4B16-AB6A-334205C6CA45}">
      <dgm:prSet/>
      <dgm:spPr/>
      <dgm:t>
        <a:bodyPr/>
        <a:lstStyle/>
        <a:p>
          <a:pPr latinLnBrk="1"/>
          <a:endParaRPr lang="ko-KR" altLang="en-US" sz="1600">
            <a:latin typeface="+mn-ea"/>
            <a:ea typeface="+mn-ea"/>
          </a:endParaRPr>
        </a:p>
      </dgm:t>
    </dgm:pt>
    <dgm:pt modelId="{BA32D5C8-00D3-4917-A927-4FFCD16AD97E}" type="pres">
      <dgm:prSet presAssocID="{502B409D-4135-4D55-9D6E-79B3EB4B1EEC}" presName="CompostProcess" presStyleCnt="0">
        <dgm:presLayoutVars>
          <dgm:dir/>
          <dgm:resizeHandles val="exact"/>
        </dgm:presLayoutVars>
      </dgm:prSet>
      <dgm:spPr/>
    </dgm:pt>
    <dgm:pt modelId="{72D6CC56-B3AE-451C-A5BB-3606C4E6410D}" type="pres">
      <dgm:prSet presAssocID="{502B409D-4135-4D55-9D6E-79B3EB4B1EEC}" presName="arrow" presStyleLbl="bgShp" presStyleIdx="0" presStyleCnt="1" custScaleX="117647" custLinFactNeighborY="-672"/>
      <dgm:spPr>
        <a:gradFill rotWithShape="0">
          <a:gsLst>
            <a:gs pos="0">
              <a:schemeClr val="bg1">
                <a:lumMod val="95000"/>
                <a:alpha val="49000"/>
              </a:schemeClr>
            </a:gs>
            <a:gs pos="100000">
              <a:schemeClr val="bg1">
                <a:lumMod val="85000"/>
                <a:alpha val="64000"/>
              </a:schemeClr>
            </a:gs>
          </a:gsLst>
          <a:lin ang="0" scaled="1"/>
        </a:gradFill>
      </dgm:spPr>
    </dgm:pt>
    <dgm:pt modelId="{BAFB159A-332E-4EA3-8A47-40969A88B589}" type="pres">
      <dgm:prSet presAssocID="{502B409D-4135-4D55-9D6E-79B3EB4B1EEC}" presName="linearProcess" presStyleCnt="0"/>
      <dgm:spPr/>
    </dgm:pt>
    <dgm:pt modelId="{90E60A2B-F792-4623-BCB0-1F397EA5DB98}" type="pres">
      <dgm:prSet presAssocID="{0F036096-0D7C-46C4-9905-E7DCB11CD95C}" presName="textNode" presStyleLbl="node1" presStyleIdx="0" presStyleCnt="5" custScaleX="343515" custLinFactX="48086" custLinFactNeighborX="100000" custLinFactNeighborY="1923">
        <dgm:presLayoutVars>
          <dgm:bulletEnabled val="1"/>
        </dgm:presLayoutVars>
      </dgm:prSet>
      <dgm:spPr/>
      <dgm:t>
        <a:bodyPr/>
        <a:lstStyle/>
        <a:p>
          <a:pPr latinLnBrk="1"/>
          <a:endParaRPr lang="ko-KR" altLang="en-US"/>
        </a:p>
      </dgm:t>
    </dgm:pt>
    <dgm:pt modelId="{04800711-0363-426B-96F0-85DA6F40F231}" type="pres">
      <dgm:prSet presAssocID="{D667A7EE-BA98-4CEA-BFAB-E2CDFEE14FE8}" presName="sibTrans" presStyleCnt="0"/>
      <dgm:spPr/>
    </dgm:pt>
    <dgm:pt modelId="{5A5A1FEA-BB96-44A7-A9E0-E6CA791D2878}" type="pres">
      <dgm:prSet presAssocID="{BD5FD0F6-EBF3-4CE5-8D0C-48A754F195DF}" presName="textNode" presStyleLbl="node1" presStyleIdx="1" presStyleCnt="5" custScaleX="260181" custLinFactX="59742" custLinFactNeighborX="100000" custLinFactNeighborY="1923">
        <dgm:presLayoutVars>
          <dgm:bulletEnabled val="1"/>
        </dgm:presLayoutVars>
      </dgm:prSet>
      <dgm:spPr/>
      <dgm:t>
        <a:bodyPr/>
        <a:lstStyle/>
        <a:p>
          <a:pPr latinLnBrk="1"/>
          <a:endParaRPr lang="ko-KR" altLang="en-US"/>
        </a:p>
      </dgm:t>
    </dgm:pt>
    <dgm:pt modelId="{FA5F60AA-04C7-4476-A5E3-C51353FF83AC}" type="pres">
      <dgm:prSet presAssocID="{B53146B3-51E7-4B27-B85A-893F1EB8B9E8}" presName="sibTrans" presStyleCnt="0"/>
      <dgm:spPr/>
    </dgm:pt>
    <dgm:pt modelId="{0F28239A-019C-45CA-BBE4-AB580CE8A674}" type="pres">
      <dgm:prSet presAssocID="{3BF56BF7-B9CF-4A77-B9C7-2EF6F623DDDC}" presName="textNode" presStyleLbl="node1" presStyleIdx="2" presStyleCnt="5" custScaleX="302488" custLinFactX="91295" custLinFactNeighborX="100000" custLinFactNeighborY="1509">
        <dgm:presLayoutVars>
          <dgm:bulletEnabled val="1"/>
        </dgm:presLayoutVars>
      </dgm:prSet>
      <dgm:spPr/>
      <dgm:t>
        <a:bodyPr/>
        <a:lstStyle/>
        <a:p>
          <a:pPr latinLnBrk="1"/>
          <a:endParaRPr lang="ko-KR" altLang="en-US"/>
        </a:p>
      </dgm:t>
    </dgm:pt>
    <dgm:pt modelId="{021506E2-D990-430B-AC9C-1FFDA47A725E}" type="pres">
      <dgm:prSet presAssocID="{C8000EB8-3B3F-490B-A7BD-990AE39E0064}" presName="sibTrans" presStyleCnt="0"/>
      <dgm:spPr/>
    </dgm:pt>
    <dgm:pt modelId="{DF57BEAD-128B-4976-8187-C8BB5BB7194D}" type="pres">
      <dgm:prSet presAssocID="{FEF78823-9DCF-4E34-BE25-D3E013D3072D}" presName="textNode" presStyleLbl="node1" presStyleIdx="3" presStyleCnt="5" custScaleX="836876" custScaleY="108975" custLinFactX="119994" custLinFactNeighborX="200000" custLinFactNeighborY="-1655">
        <dgm:presLayoutVars>
          <dgm:bulletEnabled val="1"/>
        </dgm:presLayoutVars>
      </dgm:prSet>
      <dgm:spPr/>
      <dgm:t>
        <a:bodyPr/>
        <a:lstStyle/>
        <a:p>
          <a:pPr latinLnBrk="1"/>
          <a:endParaRPr lang="ko-KR" altLang="en-US"/>
        </a:p>
      </dgm:t>
    </dgm:pt>
    <dgm:pt modelId="{E9010AB6-6168-4BB9-A839-F24DD9CF909D}" type="pres">
      <dgm:prSet presAssocID="{08E87412-3E2A-418A-9A6B-5BDEF941A37B}" presName="sibTrans" presStyleCnt="0"/>
      <dgm:spPr/>
    </dgm:pt>
    <dgm:pt modelId="{97423E15-AE67-4D1A-A3EA-EA51DA8519C9}" type="pres">
      <dgm:prSet presAssocID="{BEEE0317-C3A8-4B9D-B458-B73E56C1E371}" presName="textNode" presStyleLbl="node1" presStyleIdx="4" presStyleCnt="5" custScaleX="476348" custScaleY="83334" custLinFactX="-302061" custLinFactNeighborX="-400000" custLinFactNeighborY="315">
        <dgm:presLayoutVars>
          <dgm:bulletEnabled val="1"/>
        </dgm:presLayoutVars>
      </dgm:prSet>
      <dgm:spPr/>
      <dgm:t>
        <a:bodyPr/>
        <a:lstStyle/>
        <a:p>
          <a:pPr latinLnBrk="1"/>
          <a:endParaRPr lang="ko-KR" altLang="en-US"/>
        </a:p>
      </dgm:t>
    </dgm:pt>
  </dgm:ptLst>
  <dgm:cxnLst>
    <dgm:cxn modelId="{7BCC937D-F8EF-4130-8DA5-A7B9E0324803}" srcId="{502B409D-4135-4D55-9D6E-79B3EB4B1EEC}" destId="{BD5FD0F6-EBF3-4CE5-8D0C-48A754F195DF}" srcOrd="1" destOrd="0" parTransId="{2AF1624A-68C1-4C7D-88FE-D7A1245B1C55}" sibTransId="{B53146B3-51E7-4B27-B85A-893F1EB8B9E8}"/>
    <dgm:cxn modelId="{B81B3339-2C40-44FB-9E67-2B24BFAAF4CE}" type="presOf" srcId="{502B409D-4135-4D55-9D6E-79B3EB4B1EEC}" destId="{BA32D5C8-00D3-4917-A927-4FFCD16AD97E}" srcOrd="0" destOrd="0" presId="urn:microsoft.com/office/officeart/2005/8/layout/hProcess9"/>
    <dgm:cxn modelId="{E684FE18-605F-4B57-BAE8-267F05C1AA1B}" type="presOf" srcId="{BD5FD0F6-EBF3-4CE5-8D0C-48A754F195DF}" destId="{5A5A1FEA-BB96-44A7-A9E0-E6CA791D2878}" srcOrd="0" destOrd="0" presId="urn:microsoft.com/office/officeart/2005/8/layout/hProcess9"/>
    <dgm:cxn modelId="{EF75D06C-4988-40AD-B05B-1255A63B75F6}" type="presOf" srcId="{0F036096-0D7C-46C4-9905-E7DCB11CD95C}" destId="{90E60A2B-F792-4623-BCB0-1F397EA5DB98}" srcOrd="0" destOrd="0" presId="urn:microsoft.com/office/officeart/2005/8/layout/hProcess9"/>
    <dgm:cxn modelId="{4A9D5DA3-A73D-47A1-AEF3-A05E5F4DF774}" srcId="{502B409D-4135-4D55-9D6E-79B3EB4B1EEC}" destId="{BEEE0317-C3A8-4B9D-B458-B73E56C1E371}" srcOrd="4" destOrd="0" parTransId="{551EAB74-766E-41C8-B126-FB3F441492BA}" sibTransId="{14D3AB3B-9531-4EF1-81E8-F3D4684233F5}"/>
    <dgm:cxn modelId="{CBD6932D-85D0-4720-975A-2AFAF6BECE99}" srcId="{502B409D-4135-4D55-9D6E-79B3EB4B1EEC}" destId="{FEF78823-9DCF-4E34-BE25-D3E013D3072D}" srcOrd="3" destOrd="0" parTransId="{FFC28849-371B-4A4A-A4B4-9336A2CC48E8}" sibTransId="{08E87412-3E2A-418A-9A6B-5BDEF941A37B}"/>
    <dgm:cxn modelId="{B3814F16-3158-4369-A84C-101385073039}" type="presOf" srcId="{FEF78823-9DCF-4E34-BE25-D3E013D3072D}" destId="{DF57BEAD-128B-4976-8187-C8BB5BB7194D}" srcOrd="0" destOrd="0" presId="urn:microsoft.com/office/officeart/2005/8/layout/hProcess9"/>
    <dgm:cxn modelId="{A607CDBD-FA67-4AB5-AEF4-3336DB0E8135}" srcId="{502B409D-4135-4D55-9D6E-79B3EB4B1EEC}" destId="{0F036096-0D7C-46C4-9905-E7DCB11CD95C}" srcOrd="0" destOrd="0" parTransId="{B64F06E1-4BE5-4F54-A783-5917D42FFFAE}" sibTransId="{D667A7EE-BA98-4CEA-BFAB-E2CDFEE14FE8}"/>
    <dgm:cxn modelId="{7978E371-23E0-4B16-AB6A-334205C6CA45}" srcId="{502B409D-4135-4D55-9D6E-79B3EB4B1EEC}" destId="{3BF56BF7-B9CF-4A77-B9C7-2EF6F623DDDC}" srcOrd="2" destOrd="0" parTransId="{AA3A71FF-9F3F-4375-91C7-689986EA4551}" sibTransId="{C8000EB8-3B3F-490B-A7BD-990AE39E0064}"/>
    <dgm:cxn modelId="{D70CE6E7-BD10-48CE-A333-887F0342FCF3}" type="presOf" srcId="{BEEE0317-C3A8-4B9D-B458-B73E56C1E371}" destId="{97423E15-AE67-4D1A-A3EA-EA51DA8519C9}" srcOrd="0" destOrd="0" presId="urn:microsoft.com/office/officeart/2005/8/layout/hProcess9"/>
    <dgm:cxn modelId="{B7CAF66F-A9C2-479C-9A55-C57035D63D76}" type="presOf" srcId="{3BF56BF7-B9CF-4A77-B9C7-2EF6F623DDDC}" destId="{0F28239A-019C-45CA-BBE4-AB580CE8A674}" srcOrd="0" destOrd="0" presId="urn:microsoft.com/office/officeart/2005/8/layout/hProcess9"/>
    <dgm:cxn modelId="{ED8177EF-1599-42C5-8D8C-B7121C4FFEE2}" type="presParOf" srcId="{BA32D5C8-00D3-4917-A927-4FFCD16AD97E}" destId="{72D6CC56-B3AE-451C-A5BB-3606C4E6410D}" srcOrd="0" destOrd="0" presId="urn:microsoft.com/office/officeart/2005/8/layout/hProcess9"/>
    <dgm:cxn modelId="{A49B165A-BBF1-4CA6-A70B-9D3C1978F240}" type="presParOf" srcId="{BA32D5C8-00D3-4917-A927-4FFCD16AD97E}" destId="{BAFB159A-332E-4EA3-8A47-40969A88B589}" srcOrd="1" destOrd="0" presId="urn:microsoft.com/office/officeart/2005/8/layout/hProcess9"/>
    <dgm:cxn modelId="{AC1E324D-EC48-4EEA-88D4-21D15965D99F}" type="presParOf" srcId="{BAFB159A-332E-4EA3-8A47-40969A88B589}" destId="{90E60A2B-F792-4623-BCB0-1F397EA5DB98}" srcOrd="0" destOrd="0" presId="urn:microsoft.com/office/officeart/2005/8/layout/hProcess9"/>
    <dgm:cxn modelId="{B2113212-0C6E-4A4C-84E5-5B6B64F62899}" type="presParOf" srcId="{BAFB159A-332E-4EA3-8A47-40969A88B589}" destId="{04800711-0363-426B-96F0-85DA6F40F231}" srcOrd="1" destOrd="0" presId="urn:microsoft.com/office/officeart/2005/8/layout/hProcess9"/>
    <dgm:cxn modelId="{DA209F93-524D-445F-9451-BBA4A194E812}" type="presParOf" srcId="{BAFB159A-332E-4EA3-8A47-40969A88B589}" destId="{5A5A1FEA-BB96-44A7-A9E0-E6CA791D2878}" srcOrd="2" destOrd="0" presId="urn:microsoft.com/office/officeart/2005/8/layout/hProcess9"/>
    <dgm:cxn modelId="{1EC8DC45-E3F1-44C7-86C1-5A388C59BC82}" type="presParOf" srcId="{BAFB159A-332E-4EA3-8A47-40969A88B589}" destId="{FA5F60AA-04C7-4476-A5E3-C51353FF83AC}" srcOrd="3" destOrd="0" presId="urn:microsoft.com/office/officeart/2005/8/layout/hProcess9"/>
    <dgm:cxn modelId="{F2F94A12-C68F-4DAF-87A4-5FBF37B1EBC0}" type="presParOf" srcId="{BAFB159A-332E-4EA3-8A47-40969A88B589}" destId="{0F28239A-019C-45CA-BBE4-AB580CE8A674}" srcOrd="4" destOrd="0" presId="urn:microsoft.com/office/officeart/2005/8/layout/hProcess9"/>
    <dgm:cxn modelId="{4C5B91B0-0548-4243-B12A-DDACF16B8859}" type="presParOf" srcId="{BAFB159A-332E-4EA3-8A47-40969A88B589}" destId="{021506E2-D990-430B-AC9C-1FFDA47A725E}" srcOrd="5" destOrd="0" presId="urn:microsoft.com/office/officeart/2005/8/layout/hProcess9"/>
    <dgm:cxn modelId="{9467A6DF-B14E-4175-B18E-55C78E3D1C85}" type="presParOf" srcId="{BAFB159A-332E-4EA3-8A47-40969A88B589}" destId="{DF57BEAD-128B-4976-8187-C8BB5BB7194D}" srcOrd="6" destOrd="0" presId="urn:microsoft.com/office/officeart/2005/8/layout/hProcess9"/>
    <dgm:cxn modelId="{F66E3D8E-F140-436B-B7F9-1BB2E6FEE620}" type="presParOf" srcId="{BAFB159A-332E-4EA3-8A47-40969A88B589}" destId="{E9010AB6-6168-4BB9-A839-F24DD9CF909D}" srcOrd="7" destOrd="0" presId="urn:microsoft.com/office/officeart/2005/8/layout/hProcess9"/>
    <dgm:cxn modelId="{390BDE8E-7FD5-4EA4-B989-54CBB3D1A4E2}" type="presParOf" srcId="{BAFB159A-332E-4EA3-8A47-40969A88B589}" destId="{97423E15-AE67-4D1A-A3EA-EA51DA8519C9}"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6CC56-B3AE-451C-A5BB-3606C4E6410D}">
      <dsp:nvSpPr>
        <dsp:cNvPr id="0" name=""/>
        <dsp:cNvSpPr/>
      </dsp:nvSpPr>
      <dsp:spPr>
        <a:xfrm>
          <a:off x="2" y="0"/>
          <a:ext cx="9577059" cy="2952328"/>
        </a:xfrm>
        <a:prstGeom prst="rightArrow">
          <a:avLst/>
        </a:prstGeom>
        <a:gradFill rotWithShape="0">
          <a:gsLst>
            <a:gs pos="0">
              <a:schemeClr val="bg1">
                <a:lumMod val="95000"/>
                <a:alpha val="49000"/>
              </a:schemeClr>
            </a:gs>
            <a:gs pos="100000">
              <a:schemeClr val="bg1">
                <a:lumMod val="85000"/>
                <a:alpha val="64000"/>
              </a:schemeClr>
            </a:gs>
          </a:gsLst>
          <a:lin ang="0" scaled="1"/>
        </a:gradFill>
        <a:ln>
          <a:noFill/>
        </a:ln>
        <a:effectLst/>
      </dsp:spPr>
      <dsp:style>
        <a:lnRef idx="0">
          <a:scrgbClr r="0" g="0" b="0"/>
        </a:lnRef>
        <a:fillRef idx="1">
          <a:scrgbClr r="0" g="0" b="0"/>
        </a:fillRef>
        <a:effectRef idx="0">
          <a:scrgbClr r="0" g="0" b="0"/>
        </a:effectRef>
        <a:fontRef idx="minor"/>
      </dsp:style>
    </dsp:sp>
    <dsp:sp modelId="{90E60A2B-F792-4623-BCB0-1F397EA5DB98}">
      <dsp:nvSpPr>
        <dsp:cNvPr id="0" name=""/>
        <dsp:cNvSpPr/>
      </dsp:nvSpPr>
      <dsp:spPr>
        <a:xfrm>
          <a:off x="273077" y="908407"/>
          <a:ext cx="1438512" cy="1180931"/>
        </a:xfrm>
        <a:prstGeom prst="roundRect">
          <a:avLst/>
        </a:prstGeom>
        <a:solidFill>
          <a:srgbClr val="009999">
            <a:alpha val="69804"/>
          </a:srgb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latinLnBrk="1">
            <a:lnSpc>
              <a:spcPct val="90000"/>
            </a:lnSpc>
            <a:spcBef>
              <a:spcPct val="0"/>
            </a:spcBef>
            <a:spcAft>
              <a:spcPct val="35000"/>
            </a:spcAft>
          </a:pPr>
          <a:r>
            <a:rPr lang="en-US" altLang="ko-KR" sz="1600" b="1" kern="1200" spc="-150" dirty="0" smtClean="0">
              <a:latin typeface="+mn-ea"/>
              <a:ea typeface="+mn-ea"/>
            </a:rPr>
            <a:t>Hunting</a:t>
          </a:r>
        </a:p>
        <a:p>
          <a:pPr lvl="0" algn="ctr" defTabSz="711200" latinLnBrk="1">
            <a:lnSpc>
              <a:spcPct val="90000"/>
            </a:lnSpc>
            <a:spcBef>
              <a:spcPct val="0"/>
            </a:spcBef>
            <a:spcAft>
              <a:spcPct val="35000"/>
            </a:spcAft>
          </a:pPr>
          <a:r>
            <a:rPr lang="en-US" altLang="ko-KR" sz="1600" b="1" kern="1200" spc="-150" dirty="0" smtClean="0">
              <a:latin typeface="+mn-ea"/>
              <a:ea typeface="+mn-ea"/>
            </a:rPr>
            <a:t>Society</a:t>
          </a:r>
        </a:p>
      </dsp:txBody>
      <dsp:txXfrm>
        <a:off x="330725" y="966055"/>
        <a:ext cx="1323216" cy="1065635"/>
      </dsp:txXfrm>
    </dsp:sp>
    <dsp:sp modelId="{5A5A1FEA-BB96-44A7-A9E0-E6CA791D2878}">
      <dsp:nvSpPr>
        <dsp:cNvPr id="0" name=""/>
        <dsp:cNvSpPr/>
      </dsp:nvSpPr>
      <dsp:spPr>
        <a:xfrm>
          <a:off x="1830195" y="908407"/>
          <a:ext cx="1089541" cy="1180931"/>
        </a:xfrm>
        <a:prstGeom prst="roundRect">
          <a:avLst/>
        </a:prstGeom>
        <a:solidFill>
          <a:srgbClr val="009999"/>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latin typeface="+mn-ea"/>
              <a:ea typeface="+mn-ea"/>
            </a:rPr>
            <a:t>Agrarian</a:t>
          </a:r>
        </a:p>
        <a:p>
          <a:pPr lvl="0" algn="ctr" defTabSz="711200" latinLnBrk="1">
            <a:lnSpc>
              <a:spcPct val="90000"/>
            </a:lnSpc>
            <a:spcBef>
              <a:spcPct val="0"/>
            </a:spcBef>
            <a:spcAft>
              <a:spcPct val="35000"/>
            </a:spcAft>
          </a:pPr>
          <a:r>
            <a:rPr lang="en-US" altLang="ko-KR" sz="1600" b="1" kern="1200" dirty="0" smtClean="0">
              <a:latin typeface="+mn-ea"/>
              <a:ea typeface="+mn-ea"/>
            </a:rPr>
            <a:t>Society</a:t>
          </a:r>
        </a:p>
      </dsp:txBody>
      <dsp:txXfrm>
        <a:off x="1883382" y="961594"/>
        <a:ext cx="983167" cy="1074557"/>
      </dsp:txXfrm>
    </dsp:sp>
    <dsp:sp modelId="{0F28239A-019C-45CA-BBE4-AB580CE8A674}">
      <dsp:nvSpPr>
        <dsp:cNvPr id="0" name=""/>
        <dsp:cNvSpPr/>
      </dsp:nvSpPr>
      <dsp:spPr>
        <a:xfrm>
          <a:off x="3121662" y="903518"/>
          <a:ext cx="1266707" cy="1180931"/>
        </a:xfrm>
        <a:prstGeom prst="roundRect">
          <a:avLst/>
        </a:prstGeom>
        <a:solidFill>
          <a:srgbClr val="0099CC"/>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latin typeface="+mn-ea"/>
              <a:ea typeface="+mn-ea"/>
            </a:rPr>
            <a:t>Industrial Society</a:t>
          </a:r>
        </a:p>
      </dsp:txBody>
      <dsp:txXfrm>
        <a:off x="3179310" y="961166"/>
        <a:ext cx="1151411" cy="1065635"/>
      </dsp:txXfrm>
    </dsp:sp>
    <dsp:sp modelId="{DF57BEAD-128B-4976-8187-C8BB5BB7194D}">
      <dsp:nvSpPr>
        <dsp:cNvPr id="0" name=""/>
        <dsp:cNvSpPr/>
      </dsp:nvSpPr>
      <dsp:spPr>
        <a:xfrm>
          <a:off x="4648137" y="813159"/>
          <a:ext cx="3504524" cy="1286919"/>
        </a:xfrm>
        <a:prstGeom prst="roundRect">
          <a:avLst/>
        </a:prstGeom>
        <a:solidFill>
          <a:srgbClr val="002563"/>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latinLnBrk="1">
            <a:lnSpc>
              <a:spcPct val="90000"/>
            </a:lnSpc>
            <a:spcBef>
              <a:spcPct val="0"/>
            </a:spcBef>
            <a:spcAft>
              <a:spcPct val="35000"/>
            </a:spcAft>
          </a:pPr>
          <a:r>
            <a:rPr lang="en-US" altLang="ko-KR" sz="1600" b="1" kern="1200" dirty="0" smtClean="0">
              <a:latin typeface="+mn-ea"/>
              <a:ea typeface="+mn-ea"/>
            </a:rPr>
            <a:t>Information</a:t>
          </a:r>
        </a:p>
        <a:p>
          <a:pPr lvl="0" algn="l" defTabSz="711200" latinLnBrk="1">
            <a:lnSpc>
              <a:spcPct val="90000"/>
            </a:lnSpc>
            <a:spcBef>
              <a:spcPct val="0"/>
            </a:spcBef>
            <a:spcAft>
              <a:spcPct val="35000"/>
            </a:spcAft>
          </a:pPr>
          <a:r>
            <a:rPr lang="en-US" altLang="ko-KR" sz="1600" b="1" kern="1200" dirty="0" smtClean="0">
              <a:latin typeface="+mn-ea"/>
              <a:ea typeface="+mn-ea"/>
            </a:rPr>
            <a:t>Society</a:t>
          </a:r>
          <a:endParaRPr lang="ko-KR" altLang="en-US" sz="1600" b="1" kern="1200" dirty="0">
            <a:latin typeface="+mn-ea"/>
            <a:ea typeface="+mn-ea"/>
          </a:endParaRPr>
        </a:p>
      </dsp:txBody>
      <dsp:txXfrm>
        <a:off x="4710959" y="875981"/>
        <a:ext cx="3378880" cy="1161275"/>
      </dsp:txXfrm>
    </dsp:sp>
    <dsp:sp modelId="{97423E15-AE67-4D1A-A3EA-EA51DA8519C9}">
      <dsp:nvSpPr>
        <dsp:cNvPr id="0" name=""/>
        <dsp:cNvSpPr/>
      </dsp:nvSpPr>
      <dsp:spPr>
        <a:xfrm>
          <a:off x="6036284" y="987825"/>
          <a:ext cx="1994767" cy="984117"/>
        </a:xfrm>
        <a:prstGeom prst="roundRect">
          <a:avLst/>
        </a:prstGeom>
        <a:solidFill>
          <a:srgbClr val="FF5000"/>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latinLnBrk="1">
            <a:lnSpc>
              <a:spcPct val="100000"/>
            </a:lnSpc>
            <a:spcBef>
              <a:spcPct val="0"/>
            </a:spcBef>
            <a:spcAft>
              <a:spcPct val="35000"/>
            </a:spcAft>
          </a:pPr>
          <a:r>
            <a:rPr lang="en-US" altLang="ko-KR" sz="1600" b="1" kern="1200" spc="-150" dirty="0" smtClean="0">
              <a:solidFill>
                <a:srgbClr val="FFFF00"/>
              </a:solidFill>
              <a:effectLst>
                <a:outerShdw blurRad="38100" dist="38100" dir="2700000" algn="tl">
                  <a:srgbClr val="000000">
                    <a:alpha val="43137"/>
                  </a:srgbClr>
                </a:outerShdw>
              </a:effectLst>
              <a:latin typeface="+mn-ea"/>
              <a:ea typeface="+mn-ea"/>
            </a:rPr>
            <a:t>Knowledge Society</a:t>
          </a:r>
        </a:p>
        <a:p>
          <a:pPr lvl="0" algn="ctr" defTabSz="711200" latinLnBrk="1">
            <a:lnSpc>
              <a:spcPct val="100000"/>
            </a:lnSpc>
            <a:spcBef>
              <a:spcPct val="0"/>
            </a:spcBef>
            <a:spcAft>
              <a:spcPct val="35000"/>
            </a:spcAft>
          </a:pPr>
          <a:r>
            <a:rPr lang="en-US" altLang="ko-KR" sz="1600" b="1" kern="1200" spc="-150" dirty="0" smtClean="0">
              <a:solidFill>
                <a:srgbClr val="FFFF00"/>
              </a:solidFill>
              <a:effectLst>
                <a:outerShdw blurRad="38100" dist="38100" dir="2700000" algn="tl">
                  <a:srgbClr val="000000">
                    <a:alpha val="43137"/>
                  </a:srgbClr>
                </a:outerShdw>
              </a:effectLst>
              <a:latin typeface="+mn-ea"/>
              <a:ea typeface="+mn-ea"/>
            </a:rPr>
            <a:t>(SW-Oriented Society)</a:t>
          </a:r>
          <a:endParaRPr lang="ko-KR" altLang="en-US" sz="1600" b="1" kern="1200" spc="-150" dirty="0">
            <a:solidFill>
              <a:srgbClr val="FFFF00"/>
            </a:solidFill>
            <a:effectLst>
              <a:outerShdw blurRad="38100" dist="38100" dir="2700000" algn="tl">
                <a:srgbClr val="000000">
                  <a:alpha val="43137"/>
                </a:srgbClr>
              </a:outerShdw>
            </a:effectLst>
            <a:latin typeface="+mn-ea"/>
            <a:ea typeface="+mn-ea"/>
          </a:endParaRPr>
        </a:p>
      </dsp:txBody>
      <dsp:txXfrm>
        <a:off x="6084325" y="1035866"/>
        <a:ext cx="1898685" cy="8880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4"/>
            <a:ext cx="2945659" cy="496412"/>
          </a:xfrm>
          <a:prstGeom prst="rect">
            <a:avLst/>
          </a:prstGeom>
        </p:spPr>
        <p:txBody>
          <a:bodyPr vert="horz" lIns="95505" tIns="47753" rIns="95505" bIns="47753" rtlCol="0"/>
          <a:lstStyle>
            <a:lvl1pPr algn="l">
              <a:defRPr sz="1300"/>
            </a:lvl1pPr>
          </a:lstStyle>
          <a:p>
            <a:endParaRPr lang="ko-KR" altLang="en-US" dirty="0">
              <a:latin typeface="맑은 고딕" panose="020B0503020000020004" pitchFamily="50" charset="-127"/>
              <a:ea typeface="맑은 고딕" panose="020B0503020000020004" pitchFamily="50" charset="-127"/>
            </a:endParaRPr>
          </a:p>
        </p:txBody>
      </p:sp>
      <p:sp>
        <p:nvSpPr>
          <p:cNvPr id="3" name="날짜 개체 틀 2"/>
          <p:cNvSpPr>
            <a:spLocks noGrp="1"/>
          </p:cNvSpPr>
          <p:nvPr>
            <p:ph type="dt" sz="quarter" idx="1"/>
          </p:nvPr>
        </p:nvSpPr>
        <p:spPr>
          <a:xfrm>
            <a:off x="3850445" y="4"/>
            <a:ext cx="2945659" cy="496412"/>
          </a:xfrm>
          <a:prstGeom prst="rect">
            <a:avLst/>
          </a:prstGeom>
        </p:spPr>
        <p:txBody>
          <a:bodyPr vert="horz" lIns="95505" tIns="47753" rIns="95505" bIns="47753" rtlCol="0"/>
          <a:lstStyle>
            <a:lvl1pPr algn="r">
              <a:defRPr sz="1300"/>
            </a:lvl1pPr>
          </a:lstStyle>
          <a:p>
            <a:fld id="{605EA40D-8A8C-41AE-97D6-99801F06E453}" type="datetimeFigureOut">
              <a:rPr lang="ko-KR" altLang="en-US" smtClean="0">
                <a:latin typeface="맑은 고딕" panose="020B0503020000020004" pitchFamily="50" charset="-127"/>
                <a:ea typeface="맑은 고딕" panose="020B0503020000020004" pitchFamily="50" charset="-127"/>
              </a:rPr>
              <a:pPr/>
              <a:t>07.10.15</a:t>
            </a:fld>
            <a:endParaRPr lang="ko-KR" altLang="en-US" dirty="0">
              <a:latin typeface="맑은 고딕" panose="020B0503020000020004" pitchFamily="50" charset="-127"/>
              <a:ea typeface="맑은 고딕" panose="020B0503020000020004" pitchFamily="50" charset="-127"/>
            </a:endParaRPr>
          </a:p>
        </p:txBody>
      </p:sp>
      <p:sp>
        <p:nvSpPr>
          <p:cNvPr id="4" name="바닥글 개체 틀 3"/>
          <p:cNvSpPr>
            <a:spLocks noGrp="1"/>
          </p:cNvSpPr>
          <p:nvPr>
            <p:ph type="ftr" sz="quarter" idx="2"/>
          </p:nvPr>
        </p:nvSpPr>
        <p:spPr>
          <a:xfrm>
            <a:off x="2" y="9430096"/>
            <a:ext cx="2945659" cy="496412"/>
          </a:xfrm>
          <a:prstGeom prst="rect">
            <a:avLst/>
          </a:prstGeom>
        </p:spPr>
        <p:txBody>
          <a:bodyPr vert="horz" lIns="95505" tIns="47753" rIns="95505" bIns="47753" rtlCol="0" anchor="b"/>
          <a:lstStyle>
            <a:lvl1pPr algn="l">
              <a:defRPr sz="1300"/>
            </a:lvl1pPr>
          </a:lstStyle>
          <a:p>
            <a:endParaRPr lang="ko-KR" altLang="en-US" dirty="0">
              <a:latin typeface="맑은 고딕" panose="020B0503020000020004" pitchFamily="50" charset="-127"/>
              <a:ea typeface="맑은 고딕" panose="020B0503020000020004" pitchFamily="50" charset="-127"/>
            </a:endParaRPr>
          </a:p>
        </p:txBody>
      </p:sp>
      <p:sp>
        <p:nvSpPr>
          <p:cNvPr id="5" name="슬라이드 번호 개체 틀 4"/>
          <p:cNvSpPr>
            <a:spLocks noGrp="1"/>
          </p:cNvSpPr>
          <p:nvPr>
            <p:ph type="sldNum" sz="quarter" idx="3"/>
          </p:nvPr>
        </p:nvSpPr>
        <p:spPr>
          <a:xfrm>
            <a:off x="3850445" y="9430096"/>
            <a:ext cx="2945659" cy="496412"/>
          </a:xfrm>
          <a:prstGeom prst="rect">
            <a:avLst/>
          </a:prstGeom>
        </p:spPr>
        <p:txBody>
          <a:bodyPr vert="horz" lIns="95505" tIns="47753" rIns="95505" bIns="47753" rtlCol="0" anchor="b"/>
          <a:lstStyle>
            <a:lvl1pPr algn="r">
              <a:defRPr sz="1300"/>
            </a:lvl1pPr>
          </a:lstStyle>
          <a:p>
            <a:fld id="{5A433049-BB43-4E83-81B8-C9E31F9887E2}" type="slidenum">
              <a:rPr lang="ko-KR" altLang="en-US" smtClean="0">
                <a:latin typeface="맑은 고딕" panose="020B0503020000020004" pitchFamily="50" charset="-127"/>
                <a:ea typeface="맑은 고딕" panose="020B0503020000020004" pitchFamily="50" charset="-127"/>
              </a:rPr>
              <a:pPr/>
              <a:t>‹#›</a:t>
            </a:fld>
            <a:endParaRPr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37639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hdr" sz="quarter"/>
          </p:nvPr>
        </p:nvSpPr>
        <p:spPr bwMode="auto">
          <a:xfrm>
            <a:off x="2" y="4"/>
            <a:ext cx="2945659" cy="496412"/>
          </a:xfrm>
          <a:prstGeom prst="rect">
            <a:avLst/>
          </a:prstGeom>
          <a:noFill/>
          <a:ln w="9525">
            <a:noFill/>
            <a:miter lim="800000"/>
            <a:headEnd/>
            <a:tailEnd/>
          </a:ln>
          <a:effectLst/>
        </p:spPr>
        <p:txBody>
          <a:bodyPr vert="horz" wrap="square" lIns="95505" tIns="47753" rIns="95505" bIns="47753" numCol="1" anchor="t" anchorCtr="0" compatLnSpc="1">
            <a:prstTxWarp prst="textNoShape">
              <a:avLst/>
            </a:prstTxWarp>
          </a:bodyPr>
          <a:lstStyle>
            <a:lvl1pPr eaLnBrk="0" hangingPunct="0">
              <a:defRPr sz="1300">
                <a:latin typeface="맑은 고딕" panose="020B0503020000020004" pitchFamily="50" charset="-127"/>
                <a:ea typeface="맑은 고딕" panose="020B0503020000020004" pitchFamily="50" charset="-127"/>
              </a:defRPr>
            </a:lvl1pPr>
          </a:lstStyle>
          <a:p>
            <a:pPr>
              <a:defRPr/>
            </a:pPr>
            <a:endParaRPr lang="en-US" altLang="ko-KR" dirty="0"/>
          </a:p>
        </p:txBody>
      </p:sp>
      <p:sp>
        <p:nvSpPr>
          <p:cNvPr id="394243" name="Rectangle 3"/>
          <p:cNvSpPr>
            <a:spLocks noGrp="1" noChangeArrowheads="1"/>
          </p:cNvSpPr>
          <p:nvPr>
            <p:ph type="dt" idx="1"/>
          </p:nvPr>
        </p:nvSpPr>
        <p:spPr bwMode="auto">
          <a:xfrm>
            <a:off x="3850445" y="4"/>
            <a:ext cx="2945659" cy="496412"/>
          </a:xfrm>
          <a:prstGeom prst="rect">
            <a:avLst/>
          </a:prstGeom>
          <a:noFill/>
          <a:ln w="9525">
            <a:noFill/>
            <a:miter lim="800000"/>
            <a:headEnd/>
            <a:tailEnd/>
          </a:ln>
          <a:effectLst/>
        </p:spPr>
        <p:txBody>
          <a:bodyPr vert="horz" wrap="square" lIns="95505" tIns="47753" rIns="95505" bIns="47753" numCol="1" anchor="t" anchorCtr="0" compatLnSpc="1">
            <a:prstTxWarp prst="textNoShape">
              <a:avLst/>
            </a:prstTxWarp>
          </a:bodyPr>
          <a:lstStyle>
            <a:lvl1pPr algn="r" eaLnBrk="0" hangingPunct="0">
              <a:defRPr sz="1300">
                <a:latin typeface="맑은 고딕" panose="020B0503020000020004" pitchFamily="50" charset="-127"/>
                <a:ea typeface="맑은 고딕" panose="020B0503020000020004" pitchFamily="50" charset="-127"/>
              </a:defRPr>
            </a:lvl1pPr>
          </a:lstStyle>
          <a:p>
            <a:pPr>
              <a:defRPr/>
            </a:pPr>
            <a:fld id="{9BE63B27-62BC-4F24-8030-0CE5432CB37F}" type="datetimeFigureOut">
              <a:rPr lang="ko-KR" altLang="en-US" smtClean="0"/>
              <a:pPr>
                <a:defRPr/>
              </a:pPr>
              <a:t>07.10.15</a:t>
            </a:fld>
            <a:endParaRPr lang="en-US" altLang="ko-KR" dirty="0"/>
          </a:p>
        </p:txBody>
      </p:sp>
      <p:sp>
        <p:nvSpPr>
          <p:cNvPr id="71684" name="Rectangle 4"/>
          <p:cNvSpPr>
            <a:spLocks noGrp="1" noRot="1" noChangeAspect="1" noChangeArrowheads="1" noTextEdit="1"/>
          </p:cNvSpPr>
          <p:nvPr>
            <p:ph type="sldImg" idx="2"/>
          </p:nvPr>
        </p:nvSpPr>
        <p:spPr bwMode="auto">
          <a:xfrm>
            <a:off x="712788" y="746125"/>
            <a:ext cx="5372100" cy="3721100"/>
          </a:xfrm>
          <a:prstGeom prst="rect">
            <a:avLst/>
          </a:prstGeom>
          <a:noFill/>
          <a:ln w="9525">
            <a:solidFill>
              <a:srgbClr val="000000"/>
            </a:solidFill>
            <a:miter lim="800000"/>
            <a:headEnd/>
            <a:tailEnd/>
          </a:ln>
        </p:spPr>
      </p:sp>
      <p:sp>
        <p:nvSpPr>
          <p:cNvPr id="394245" name="Rectangle 5"/>
          <p:cNvSpPr>
            <a:spLocks noGrp="1" noChangeArrowheads="1"/>
          </p:cNvSpPr>
          <p:nvPr>
            <p:ph type="body" sz="quarter" idx="3"/>
          </p:nvPr>
        </p:nvSpPr>
        <p:spPr bwMode="auto">
          <a:xfrm>
            <a:off x="679769" y="4716935"/>
            <a:ext cx="5438140" cy="1759346"/>
          </a:xfrm>
          <a:prstGeom prst="rect">
            <a:avLst/>
          </a:prstGeom>
          <a:noFill/>
          <a:ln w="9525">
            <a:noFill/>
            <a:miter lim="800000"/>
            <a:headEnd/>
            <a:tailEnd/>
          </a:ln>
          <a:effectLst/>
        </p:spPr>
        <p:txBody>
          <a:bodyPr vert="horz" wrap="square" lIns="95505" tIns="47753" rIns="95505" bIns="47753" numCol="1" anchor="t" anchorCtr="0" compatLnSpc="1">
            <a:prstTxWarp prst="textNoShape">
              <a:avLst/>
            </a:prstTxWarp>
          </a:bodyPr>
          <a:lstStyle/>
          <a:p>
            <a:pPr lvl="0"/>
            <a:r>
              <a:rPr lang="ko-KR" altLang="en-US" noProof="0" dirty="0" smtClean="0"/>
              <a:t>마스터 텍스트 스타일을 편집합니다</a:t>
            </a:r>
          </a:p>
          <a:p>
            <a:pPr lvl="1"/>
            <a:r>
              <a:rPr lang="ko-KR" altLang="en-US" noProof="0" dirty="0" smtClean="0"/>
              <a:t>둘째 수준</a:t>
            </a:r>
          </a:p>
          <a:p>
            <a:pPr lvl="2"/>
            <a:r>
              <a:rPr lang="ko-KR" altLang="en-US" noProof="0" dirty="0" smtClean="0"/>
              <a:t>셋째 수준</a:t>
            </a:r>
          </a:p>
          <a:p>
            <a:pPr lvl="3"/>
            <a:r>
              <a:rPr lang="ko-KR" altLang="en-US" noProof="0" dirty="0" smtClean="0"/>
              <a:t>넷째 수준</a:t>
            </a:r>
          </a:p>
          <a:p>
            <a:pPr lvl="4"/>
            <a:r>
              <a:rPr lang="ko-KR" altLang="en-US" noProof="0" dirty="0" smtClean="0"/>
              <a:t>다섯째 수준</a:t>
            </a:r>
          </a:p>
        </p:txBody>
      </p:sp>
      <p:sp>
        <p:nvSpPr>
          <p:cNvPr id="394246" name="Rectangle 6"/>
          <p:cNvSpPr>
            <a:spLocks noGrp="1" noChangeArrowheads="1"/>
          </p:cNvSpPr>
          <p:nvPr>
            <p:ph type="ftr" sz="quarter" idx="4"/>
          </p:nvPr>
        </p:nvSpPr>
        <p:spPr bwMode="auto">
          <a:xfrm>
            <a:off x="2" y="9430096"/>
            <a:ext cx="2945659" cy="496412"/>
          </a:xfrm>
          <a:prstGeom prst="rect">
            <a:avLst/>
          </a:prstGeom>
          <a:noFill/>
          <a:ln w="9525">
            <a:noFill/>
            <a:miter lim="800000"/>
            <a:headEnd/>
            <a:tailEnd/>
          </a:ln>
          <a:effectLst/>
        </p:spPr>
        <p:txBody>
          <a:bodyPr vert="horz" wrap="square" lIns="95505" tIns="47753" rIns="95505" bIns="47753" numCol="1" anchor="b" anchorCtr="0" compatLnSpc="1">
            <a:prstTxWarp prst="textNoShape">
              <a:avLst/>
            </a:prstTxWarp>
          </a:bodyPr>
          <a:lstStyle>
            <a:lvl1pPr eaLnBrk="0" hangingPunct="0">
              <a:defRPr sz="1300">
                <a:latin typeface="맑은 고딕" panose="020B0503020000020004" pitchFamily="50" charset="-127"/>
                <a:ea typeface="맑은 고딕" panose="020B0503020000020004" pitchFamily="50" charset="-127"/>
              </a:defRPr>
            </a:lvl1pPr>
          </a:lstStyle>
          <a:p>
            <a:pPr>
              <a:defRPr/>
            </a:pPr>
            <a:endParaRPr lang="en-US" altLang="ko-KR" dirty="0"/>
          </a:p>
        </p:txBody>
      </p:sp>
      <p:sp>
        <p:nvSpPr>
          <p:cNvPr id="394247" name="Rectangle 7"/>
          <p:cNvSpPr>
            <a:spLocks noGrp="1" noChangeArrowheads="1"/>
          </p:cNvSpPr>
          <p:nvPr>
            <p:ph type="sldNum" sz="quarter" idx="5"/>
          </p:nvPr>
        </p:nvSpPr>
        <p:spPr bwMode="auto">
          <a:xfrm>
            <a:off x="3850445" y="9430096"/>
            <a:ext cx="2945659" cy="496412"/>
          </a:xfrm>
          <a:prstGeom prst="rect">
            <a:avLst/>
          </a:prstGeom>
          <a:noFill/>
          <a:ln w="9525">
            <a:noFill/>
            <a:miter lim="800000"/>
            <a:headEnd/>
            <a:tailEnd/>
          </a:ln>
          <a:effectLst/>
        </p:spPr>
        <p:txBody>
          <a:bodyPr vert="horz" wrap="square" lIns="95505" tIns="47753" rIns="95505" bIns="47753" numCol="1" anchor="b" anchorCtr="0" compatLnSpc="1">
            <a:prstTxWarp prst="textNoShape">
              <a:avLst/>
            </a:prstTxWarp>
          </a:bodyPr>
          <a:lstStyle>
            <a:lvl1pPr algn="r" eaLnBrk="0" hangingPunct="0">
              <a:defRPr sz="1300">
                <a:latin typeface="맑은 고딕" panose="020B0503020000020004" pitchFamily="50" charset="-127"/>
                <a:ea typeface="맑은 고딕" panose="020B0503020000020004" pitchFamily="50" charset="-127"/>
              </a:defRPr>
            </a:lvl1pPr>
          </a:lstStyle>
          <a:p>
            <a:pPr>
              <a:defRPr/>
            </a:pPr>
            <a:fld id="{ADED3B85-11B7-4E62-A6B5-F309D126AD60}" type="slidenum">
              <a:rPr lang="ko-KR" altLang="en-US" smtClean="0"/>
              <a:pPr>
                <a:defRPr/>
              </a:pPr>
              <a:t>‹#›</a:t>
            </a:fld>
            <a:endParaRPr lang="en-US" altLang="ko-KR" dirty="0"/>
          </a:p>
        </p:txBody>
      </p:sp>
    </p:spTree>
    <p:extLst>
      <p:ext uri="{BB962C8B-B14F-4D97-AF65-F5344CB8AC3E}">
        <p14:creationId xmlns:p14="http://schemas.microsoft.com/office/powerpoint/2010/main" val="1983638129"/>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400" kern="1200">
        <a:solidFill>
          <a:schemeClr val="tx1"/>
        </a:solidFill>
        <a:latin typeface="맑은 고딕" panose="020B0503020000020004" pitchFamily="50" charset="-127"/>
        <a:ea typeface="맑은 고딕" panose="020B0503020000020004" pitchFamily="50" charset="-127"/>
        <a:cs typeface="+mn-cs"/>
      </a:defRPr>
    </a:lvl1pPr>
    <a:lvl2pPr marL="457200" algn="l" rtl="0" eaLnBrk="0" fontAlgn="base" latinLnBrk="1" hangingPunct="0">
      <a:spcBef>
        <a:spcPct val="30000"/>
      </a:spcBef>
      <a:spcAft>
        <a:spcPct val="0"/>
      </a:spcAft>
      <a:defRPr kumimoji="1" sz="1400" kern="1200">
        <a:solidFill>
          <a:schemeClr val="tx1"/>
        </a:solidFill>
        <a:latin typeface="맑은 고딕" panose="020B0503020000020004" pitchFamily="50" charset="-127"/>
        <a:ea typeface="맑은 고딕" panose="020B0503020000020004" pitchFamily="50" charset="-127"/>
        <a:cs typeface="+mn-cs"/>
      </a:defRPr>
    </a:lvl2pPr>
    <a:lvl3pPr marL="914400" algn="l" rtl="0" eaLnBrk="0" fontAlgn="base" latinLnBrk="1" hangingPunct="0">
      <a:spcBef>
        <a:spcPct val="30000"/>
      </a:spcBef>
      <a:spcAft>
        <a:spcPct val="0"/>
      </a:spcAft>
      <a:defRPr kumimoji="1" sz="1400" kern="1200">
        <a:solidFill>
          <a:schemeClr val="tx1"/>
        </a:solidFill>
        <a:latin typeface="맑은 고딕" panose="020B0503020000020004" pitchFamily="50" charset="-127"/>
        <a:ea typeface="맑은 고딕" panose="020B0503020000020004" pitchFamily="50" charset="-127"/>
        <a:cs typeface="+mn-cs"/>
      </a:defRPr>
    </a:lvl3pPr>
    <a:lvl4pPr marL="1371600" algn="l" rtl="0" eaLnBrk="0" fontAlgn="base" latinLnBrk="1" hangingPunct="0">
      <a:spcBef>
        <a:spcPct val="30000"/>
      </a:spcBef>
      <a:spcAft>
        <a:spcPct val="0"/>
      </a:spcAft>
      <a:defRPr kumimoji="1" sz="1400" kern="1200">
        <a:solidFill>
          <a:schemeClr val="tx1"/>
        </a:solidFill>
        <a:latin typeface="맑은 고딕" panose="020B0503020000020004" pitchFamily="50" charset="-127"/>
        <a:ea typeface="맑은 고딕" panose="020B0503020000020004" pitchFamily="50" charset="-127"/>
        <a:cs typeface="+mn-cs"/>
      </a:defRPr>
    </a:lvl4pPr>
    <a:lvl5pPr marL="1828800" algn="l" rtl="0" eaLnBrk="0" fontAlgn="base" latinLnBrk="1" hangingPunct="0">
      <a:spcBef>
        <a:spcPct val="30000"/>
      </a:spcBef>
      <a:spcAft>
        <a:spcPct val="0"/>
      </a:spcAft>
      <a:defRPr kumimoji="1" sz="1400" kern="1200">
        <a:solidFill>
          <a:schemeClr val="tx1"/>
        </a:solidFill>
        <a:latin typeface="맑은 고딕" panose="020B0503020000020004" pitchFamily="50" charset="-127"/>
        <a:ea typeface="맑은 고딕" panose="020B0503020000020004" pitchFamily="50"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12788" y="746125"/>
            <a:ext cx="5372100" cy="3721100"/>
          </a:xfrm>
        </p:spPr>
      </p:sp>
      <p:sp>
        <p:nvSpPr>
          <p:cNvPr id="3" name="슬라이드 노트 개체 틀 2"/>
          <p:cNvSpPr>
            <a:spLocks noGrp="1"/>
          </p:cNvSpPr>
          <p:nvPr>
            <p:ph type="body" idx="1"/>
          </p:nvPr>
        </p:nvSpPr>
        <p:spPr/>
        <p:txBody>
          <a:bodyPr/>
          <a:lstStyle/>
          <a:p>
            <a:r>
              <a:rPr lang="en-US" altLang="ko-KR" sz="1800" dirty="0" smtClean="0"/>
              <a:t>Thank you Chairman.</a:t>
            </a:r>
          </a:p>
          <a:p>
            <a:r>
              <a:rPr lang="en-US" altLang="ko-KR" sz="1800" dirty="0" smtClean="0"/>
              <a:t>In my talk, I would like to share with you the concept of SW-oriented Society </a:t>
            </a:r>
          </a:p>
          <a:p>
            <a:r>
              <a:rPr lang="en-US" altLang="ko-KR" sz="1800" dirty="0" smtClean="0"/>
              <a:t>and will present several Korean government’s Initiatives preparing for the transition to the Society.</a:t>
            </a:r>
            <a:endParaRPr lang="ko-KR" altLang="en-US" sz="1800"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solidFill>
                  <a:prstClr val="black"/>
                </a:solidFill>
              </a:rPr>
              <a:pPr>
                <a:defRPr/>
              </a:pPr>
              <a:t>1</a:t>
            </a:fld>
            <a:endParaRPr lang="en-US" altLang="ko-KR" dirty="0">
              <a:solidFill>
                <a:prstClr val="black"/>
              </a:solidFill>
            </a:endParaRPr>
          </a:p>
        </p:txBody>
      </p:sp>
    </p:spTree>
    <p:extLst>
      <p:ext uri="{BB962C8B-B14F-4D97-AF65-F5344CB8AC3E}">
        <p14:creationId xmlns:p14="http://schemas.microsoft.com/office/powerpoint/2010/main" val="2673368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SW can do data processing, automation, optimization. Optimization is the action to select the best solution. With computer, We can try out all or almost all alternatives by super high speed computer to find out </a:t>
            </a:r>
            <a:r>
              <a:rPr lang="en-US" altLang="ko-KR" dirty="0"/>
              <a:t>the best solution. </a:t>
            </a:r>
            <a:r>
              <a:rPr lang="en-US" altLang="ko-KR" dirty="0" smtClean="0"/>
              <a:t>Flexibility is achieved by coding to accept more than one alternatives.</a:t>
            </a:r>
            <a:endParaRPr lang="en-US" altLang="ko-KR" dirty="0"/>
          </a:p>
          <a:p>
            <a:r>
              <a:rPr lang="en-US" altLang="ko-KR" dirty="0" smtClean="0"/>
              <a:t>Combing these capabilities, SW can do somewhat noble actions, such as situation assessment, simulation, scientific decision making</a:t>
            </a:r>
            <a:r>
              <a:rPr lang="en-US" altLang="ko-KR" dirty="0"/>
              <a:t>,</a:t>
            </a:r>
            <a:r>
              <a:rPr lang="en-US" altLang="ko-KR" dirty="0" smtClean="0"/>
              <a:t> Even knowledge discovery.</a:t>
            </a:r>
            <a:endParaRPr lang="en-US" altLang="ko-KR" dirty="0"/>
          </a:p>
          <a:p>
            <a:r>
              <a:rPr lang="en-US" altLang="ko-KR" dirty="0" smtClean="0"/>
              <a:t>SW makes your imagination into reality and has potential to change our lives, drastically. Yes, drastically.</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10</a:t>
            </a:fld>
            <a:endParaRPr lang="en-US" altLang="ko-KR" dirty="0"/>
          </a:p>
        </p:txBody>
      </p:sp>
    </p:spTree>
    <p:extLst>
      <p:ext uri="{BB962C8B-B14F-4D97-AF65-F5344CB8AC3E}">
        <p14:creationId xmlns:p14="http://schemas.microsoft.com/office/powerpoint/2010/main" val="549712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Let us call the new era emerging from the SW revolution as software-oriented society. </a:t>
            </a:r>
          </a:p>
          <a:p>
            <a:r>
              <a:rPr lang="en-US" altLang="ko-KR" dirty="0" smtClean="0"/>
              <a:t>As the industrial revolution opened the industrial society, the SW revolution</a:t>
            </a:r>
            <a:r>
              <a:rPr lang="en-US" altLang="ko-KR" dirty="0"/>
              <a:t> </a:t>
            </a:r>
            <a:r>
              <a:rPr lang="en-US" altLang="ko-KR" dirty="0" smtClean="0"/>
              <a:t>opens software-oriented society</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11</a:t>
            </a:fld>
            <a:endParaRPr lang="en-US" altLang="ko-KR" dirty="0"/>
          </a:p>
        </p:txBody>
      </p:sp>
    </p:spTree>
    <p:extLst>
      <p:ext uri="{BB962C8B-B14F-4D97-AF65-F5344CB8AC3E}">
        <p14:creationId xmlns:p14="http://schemas.microsoft.com/office/powerpoint/2010/main" val="712681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the SW-oriented Society, our lives will be improved by extensive, and good use of SW. </a:t>
            </a:r>
          </a:p>
          <a:p>
            <a:r>
              <a:rPr lang="en-US" altLang="ko-KR" dirty="0" smtClean="0"/>
              <a:t>SW becomes the tool for the competitiveness of individuals, enterprises, and nations. </a:t>
            </a:r>
          </a:p>
          <a:p>
            <a:r>
              <a:rPr lang="en-US" altLang="ko-KR" dirty="0" smtClean="0"/>
              <a:t>In the SW-oriented society, we may face revolutionary change in economic and social structures</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12</a:t>
            </a:fld>
            <a:endParaRPr lang="en-US" altLang="ko-KR" dirty="0"/>
          </a:p>
        </p:txBody>
      </p:sp>
    </p:spTree>
    <p:extLst>
      <p:ext uri="{BB962C8B-B14F-4D97-AF65-F5344CB8AC3E}">
        <p14:creationId xmlns:p14="http://schemas.microsoft.com/office/powerpoint/2010/main" val="2140388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the SW-oriented society, Companies with </a:t>
            </a:r>
            <a:r>
              <a:rPr lang="en-US" altLang="ko-KR" dirty="0"/>
              <a:t>strong SW capability </a:t>
            </a:r>
            <a:r>
              <a:rPr lang="en-US" altLang="ko-KR" dirty="0" smtClean="0"/>
              <a:t>grow fast.</a:t>
            </a:r>
            <a:endParaRPr lang="en-US" altLang="ko-KR" dirty="0"/>
          </a:p>
          <a:p>
            <a:r>
              <a:rPr lang="en-US" altLang="ko-KR" dirty="0" smtClean="0"/>
              <a:t>and those who cannot catchup SW progress would fall behind.</a:t>
            </a:r>
          </a:p>
          <a:p>
            <a:r>
              <a:rPr lang="en-US" altLang="ko-KR" dirty="0" smtClean="0"/>
              <a:t>Watch this chart. Apple climbed to the top </a:t>
            </a:r>
            <a:r>
              <a:rPr lang="en-US" altLang="ko-KR" dirty="0" err="1" smtClean="0"/>
              <a:t>frorm</a:t>
            </a:r>
            <a:r>
              <a:rPr lang="en-US" altLang="ko-KR" dirty="0" smtClean="0"/>
              <a:t> the bottom</a:t>
            </a:r>
          </a:p>
          <a:p>
            <a:r>
              <a:rPr lang="en-US" altLang="ko-KR" dirty="0" smtClean="0"/>
              <a:t>within a decade. Google is the second, Microsoft is the third. </a:t>
            </a:r>
            <a:r>
              <a:rPr lang="en-US" altLang="ko-KR" dirty="0" err="1" smtClean="0"/>
              <a:t>T`oyota</a:t>
            </a:r>
            <a:r>
              <a:rPr lang="en-US" altLang="ko-KR" dirty="0" smtClean="0"/>
              <a:t> stepped down into the bottom.</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13</a:t>
            </a:fld>
            <a:endParaRPr lang="en-US" altLang="ko-KR" dirty="0"/>
          </a:p>
        </p:txBody>
      </p:sp>
    </p:spTree>
    <p:extLst>
      <p:ext uri="{BB962C8B-B14F-4D97-AF65-F5344CB8AC3E}">
        <p14:creationId xmlns:p14="http://schemas.microsoft.com/office/powerpoint/2010/main" val="26036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SW makes big business even with small ideas. See Air B&amp;B case. Simple idea of rent an empty room becomes 25 B $ business. Look at Hyatt Hotel chain, which has numerous real-estate all over the world. but its value is only 8 B $. </a:t>
            </a:r>
          </a:p>
          <a:p>
            <a:r>
              <a:rPr lang="en-US" altLang="ko-KR" dirty="0" smtClean="0"/>
              <a:t>Can you understand it? I have a difficulty to accept it. </a:t>
            </a:r>
          </a:p>
          <a:p>
            <a:r>
              <a:rPr lang="en-US" altLang="ko-KR" dirty="0" smtClean="0"/>
              <a:t>Economist Jeremy Rifkin described it as Zero Marginal Cost Society</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14</a:t>
            </a:fld>
            <a:endParaRPr lang="en-US" altLang="ko-KR" dirty="0"/>
          </a:p>
        </p:txBody>
      </p:sp>
    </p:spTree>
    <p:extLst>
      <p:ext uri="{BB962C8B-B14F-4D97-AF65-F5344CB8AC3E}">
        <p14:creationId xmlns:p14="http://schemas.microsoft.com/office/powerpoint/2010/main" val="2035775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 far, We have talked about economic value of SW. There are also a lot of Social values SW can provide. Efficiency, Safety, Transparency are some of those that can be produced by SW for our society.</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15</a:t>
            </a:fld>
            <a:endParaRPr lang="en-US" altLang="ko-KR" dirty="0"/>
          </a:p>
        </p:txBody>
      </p:sp>
    </p:spTree>
    <p:extLst>
      <p:ext uri="{BB962C8B-B14F-4D97-AF65-F5344CB8AC3E}">
        <p14:creationId xmlns:p14="http://schemas.microsoft.com/office/powerpoint/2010/main" val="468553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SW produces a lot of jobs. </a:t>
            </a:r>
            <a:r>
              <a:rPr lang="en-US" altLang="ko-KR" dirty="0"/>
              <a:t>The jobs SW create </a:t>
            </a:r>
            <a:r>
              <a:rPr lang="en-US" altLang="ko-KR" dirty="0" smtClean="0"/>
              <a:t>are </a:t>
            </a:r>
            <a:r>
              <a:rPr lang="en-US" altLang="ko-KR" dirty="0"/>
              <a:t>decent and well paid. </a:t>
            </a:r>
            <a:endParaRPr lang="en-US" altLang="ko-KR" dirty="0" smtClean="0"/>
          </a:p>
          <a:p>
            <a:r>
              <a:rPr lang="en-US" altLang="ko-KR" dirty="0" smtClean="0"/>
              <a:t>There are 1 Million and 400K openings of SW jobs </a:t>
            </a:r>
            <a:r>
              <a:rPr lang="en-US" altLang="ko-KR" dirty="0"/>
              <a:t>by </a:t>
            </a:r>
            <a:r>
              <a:rPr lang="en-US" altLang="ko-KR" dirty="0" smtClean="0"/>
              <a:t>year 2020 in USA, but US Universities can produce only 400K students. </a:t>
            </a:r>
          </a:p>
          <a:p>
            <a:r>
              <a:rPr lang="en-US" altLang="ko-KR" dirty="0" smtClean="0"/>
              <a:t>Samsung hires 40K SW engineers, but about half of them are located in foreign counties, because Samsung cannot find enough SW talents here in Korea. </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16</a:t>
            </a:fld>
            <a:endParaRPr lang="en-US" altLang="ko-KR" dirty="0"/>
          </a:p>
        </p:txBody>
      </p:sp>
    </p:spTree>
    <p:extLst>
      <p:ext uri="{BB962C8B-B14F-4D97-AF65-F5344CB8AC3E}">
        <p14:creationId xmlns:p14="http://schemas.microsoft.com/office/powerpoint/2010/main" val="9199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All the Goodies come with Baddies. If we are not well prepared, the SW-oriented Society could be a disaster. There are several challenges we have to overcome. </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17</a:t>
            </a:fld>
            <a:endParaRPr lang="en-US" altLang="ko-KR" dirty="0"/>
          </a:p>
        </p:txBody>
      </p:sp>
    </p:spTree>
    <p:extLst>
      <p:ext uri="{BB962C8B-B14F-4D97-AF65-F5344CB8AC3E}">
        <p14:creationId xmlns:p14="http://schemas.microsoft.com/office/powerpoint/2010/main" val="4107408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03213" y="500063"/>
            <a:ext cx="5372100" cy="3721100"/>
          </a:xfrm>
        </p:spPr>
      </p:sp>
      <p:sp>
        <p:nvSpPr>
          <p:cNvPr id="3" name="슬라이드 노트 개체 틀 2"/>
          <p:cNvSpPr>
            <a:spLocks noGrp="1"/>
          </p:cNvSpPr>
          <p:nvPr>
            <p:ph type="body" idx="1"/>
          </p:nvPr>
        </p:nvSpPr>
        <p:spPr>
          <a:xfrm>
            <a:off x="307305" y="4532064"/>
            <a:ext cx="5438140" cy="1759346"/>
          </a:xfrm>
        </p:spPr>
        <p:txBody>
          <a:bodyPr/>
          <a:lstStyle/>
          <a:p>
            <a:r>
              <a:rPr lang="en-US" altLang="ko-KR" dirty="0" smtClean="0"/>
              <a:t>The Most serious challenge of the SW-oriented Society is unemployment. Jobs are being replaced by computerization. </a:t>
            </a:r>
          </a:p>
          <a:p>
            <a:r>
              <a:rPr lang="en-US" altLang="ko-KR" dirty="0" smtClean="0"/>
              <a:t>Not only simple tasks but also high-paid knowledge works are being automated by recent progress of Artificial intelligence. </a:t>
            </a:r>
          </a:p>
          <a:p>
            <a:r>
              <a:rPr lang="en-US" altLang="ko-KR" dirty="0" smtClean="0"/>
              <a:t>The job reduction will be painful and destructive unless our education system is ready for new job opportunities.</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18</a:t>
            </a:fld>
            <a:endParaRPr lang="en-US" altLang="ko-KR" dirty="0"/>
          </a:p>
        </p:txBody>
      </p:sp>
    </p:spTree>
    <p:extLst>
      <p:ext uri="{BB962C8B-B14F-4D97-AF65-F5344CB8AC3E}">
        <p14:creationId xmlns:p14="http://schemas.microsoft.com/office/powerpoint/2010/main" val="3602997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Computerization causes the collapse of middle class jobs. In a study in Oxford University, 47% of US jobs will be computerized within two decades. In a study conduct by my institute, 63% of Korean jobs are in danger.</a:t>
            </a:r>
            <a:endParaRPr lang="en-US" altLang="ko-KR" dirty="0"/>
          </a:p>
          <a:p>
            <a:r>
              <a:rPr lang="en-US" altLang="ko-KR" dirty="0" smtClean="0"/>
              <a:t>In the near future, employ pattern will  be L shaped. This means even high-paid cognitive jobs are also computerized and  only low-paid jobs will be left for human.</a:t>
            </a:r>
          </a:p>
          <a:p>
            <a:r>
              <a:rPr lang="en-US" altLang="ko-KR" dirty="0" smtClean="0"/>
              <a:t>Now I understand why there are so many attempts of amending current capitalism.</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19</a:t>
            </a:fld>
            <a:endParaRPr lang="en-US" altLang="ko-KR" dirty="0"/>
          </a:p>
        </p:txBody>
      </p:sp>
    </p:spTree>
    <p:extLst>
      <p:ext uri="{BB962C8B-B14F-4D97-AF65-F5344CB8AC3E}">
        <p14:creationId xmlns:p14="http://schemas.microsoft.com/office/powerpoint/2010/main" val="145183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Smartphones change the way we live our lives. Smartphones are making our lives better.</a:t>
            </a:r>
          </a:p>
          <a:p>
            <a:r>
              <a:rPr lang="en-US" altLang="ko-KR" dirty="0" smtClean="0"/>
              <a:t>We do most of communication, information gathering and entertainment on Smart phone. </a:t>
            </a:r>
          </a:p>
          <a:p>
            <a:endParaRPr lang="en-US" altLang="ko-KR" dirty="0" smtClean="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a:t>
            </a:fld>
            <a:endParaRPr lang="en-US" altLang="ko-KR" dirty="0"/>
          </a:p>
        </p:txBody>
      </p:sp>
    </p:spTree>
    <p:extLst>
      <p:ext uri="{BB962C8B-B14F-4D97-AF65-F5344CB8AC3E}">
        <p14:creationId xmlns:p14="http://schemas.microsoft.com/office/powerpoint/2010/main" val="2017935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Issues of cyber security, privacy and safety will become more and more serious, because </a:t>
            </a:r>
            <a:r>
              <a:rPr lang="en-US" altLang="ko-KR" dirty="0"/>
              <a:t>more and </a:t>
            </a:r>
            <a:r>
              <a:rPr lang="en-US" altLang="ko-KR" dirty="0" smtClean="0"/>
              <a:t>more social infrastructures are built on SW and Internet.  </a:t>
            </a:r>
          </a:p>
          <a:p>
            <a:r>
              <a:rPr lang="en-US" altLang="ko-KR" dirty="0" smtClean="0"/>
              <a:t>Accidents caused by Toyota’s Unintended Acceleration and recent </a:t>
            </a:r>
            <a:r>
              <a:rPr lang="en-US" altLang="ko-KR" dirty="0" err="1" smtClean="0"/>
              <a:t>volksWagen’s</a:t>
            </a:r>
            <a:r>
              <a:rPr lang="en-US" altLang="ko-KR" dirty="0" smtClean="0"/>
              <a:t> cheating remind us that we need High quality and ethical software engineers.</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20</a:t>
            </a:fld>
            <a:endParaRPr lang="en-US" altLang="ko-KR" dirty="0"/>
          </a:p>
        </p:txBody>
      </p:sp>
    </p:spTree>
    <p:extLst>
      <p:ext uri="{BB962C8B-B14F-4D97-AF65-F5344CB8AC3E}">
        <p14:creationId xmlns:p14="http://schemas.microsoft.com/office/powerpoint/2010/main" val="2747009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Can we avoid the SW-oriented society because we cannot overcome the challenges? </a:t>
            </a:r>
          </a:p>
          <a:p>
            <a:r>
              <a:rPr lang="en-US" altLang="ko-KR" dirty="0" smtClean="0"/>
              <a:t>I say “Nope”.</a:t>
            </a:r>
          </a:p>
          <a:p>
            <a:r>
              <a:rPr lang="en-US" altLang="ko-KR" dirty="0" smtClean="0"/>
              <a:t>As we couldn’t avoid the industrial revolution, we cannot avoid the SW revolution.</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21</a:t>
            </a:fld>
            <a:endParaRPr lang="en-US" altLang="ko-KR" dirty="0"/>
          </a:p>
        </p:txBody>
      </p:sp>
    </p:spTree>
    <p:extLst>
      <p:ext uri="{BB962C8B-B14F-4D97-AF65-F5344CB8AC3E}">
        <p14:creationId xmlns:p14="http://schemas.microsoft.com/office/powerpoint/2010/main" val="3699745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Can it be stopped by Laws and regulations?</a:t>
            </a:r>
          </a:p>
          <a:p>
            <a:r>
              <a:rPr lang="en-US" altLang="ko-KR" dirty="0" smtClean="0"/>
              <a:t>I would say “Nope”</a:t>
            </a:r>
          </a:p>
          <a:p>
            <a:r>
              <a:rPr lang="en-US" altLang="ko-KR" dirty="0" smtClean="0"/>
              <a:t>We should prepare to accept the change and </a:t>
            </a:r>
          </a:p>
          <a:p>
            <a:r>
              <a:rPr lang="en-US" altLang="ko-KR" dirty="0" smtClean="0"/>
              <a:t>reform </a:t>
            </a:r>
            <a:r>
              <a:rPr lang="en-US" altLang="ko-KR" dirty="0" err="1" smtClean="0"/>
              <a:t>conTINually</a:t>
            </a:r>
            <a:r>
              <a:rPr lang="en-US" altLang="ko-KR" dirty="0" smtClean="0"/>
              <a:t> for a smooth transition.</a:t>
            </a:r>
          </a:p>
          <a:p>
            <a:r>
              <a:rPr lang="en-US" altLang="ko-KR" dirty="0" smtClean="0"/>
              <a:t>The sooner is better.</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22</a:t>
            </a:fld>
            <a:endParaRPr lang="en-US" altLang="ko-KR" dirty="0"/>
          </a:p>
        </p:txBody>
      </p:sp>
    </p:spTree>
    <p:extLst>
      <p:ext uri="{BB962C8B-B14F-4D97-AF65-F5344CB8AC3E}">
        <p14:creationId xmlns:p14="http://schemas.microsoft.com/office/powerpoint/2010/main" val="969591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From now on, I ‘ll present several Korean Government’s initiatives for the preparation of the SW-oriented Society. </a:t>
            </a:r>
          </a:p>
          <a:p>
            <a:r>
              <a:rPr lang="en-US" altLang="ko-KR" dirty="0" smtClean="0"/>
              <a:t>They are in four categories. Industrial restructuring into creative economy, Strengthening </a:t>
            </a:r>
            <a:r>
              <a:rPr lang="en-US" altLang="ko-KR" dirty="0"/>
              <a:t>research and </a:t>
            </a:r>
            <a:r>
              <a:rPr lang="en-US" altLang="ko-KR" dirty="0" smtClean="0"/>
              <a:t>development, Reforming Education system, and reforming government itself.</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23</a:t>
            </a:fld>
            <a:endParaRPr lang="en-US" altLang="ko-KR" dirty="0"/>
          </a:p>
        </p:txBody>
      </p:sp>
    </p:spTree>
    <p:extLst>
      <p:ext uri="{BB962C8B-B14F-4D97-AF65-F5344CB8AC3E}">
        <p14:creationId xmlns:p14="http://schemas.microsoft.com/office/powerpoint/2010/main" val="906940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Creative Economy was one of the campaign agenda of president </a:t>
            </a:r>
            <a:r>
              <a:rPr lang="ko-KR" altLang="en-US" dirty="0" smtClean="0"/>
              <a:t>박근혜</a:t>
            </a:r>
            <a:r>
              <a:rPr lang="en-US" altLang="ko-KR" dirty="0" smtClean="0"/>
              <a:t>. </a:t>
            </a:r>
          </a:p>
          <a:p>
            <a:r>
              <a:rPr lang="en-US" altLang="ko-KR" dirty="0" smtClean="0"/>
              <a:t>It</a:t>
            </a:r>
            <a:r>
              <a:rPr lang="ko-KR" altLang="en-US" dirty="0" smtClean="0"/>
              <a:t> </a:t>
            </a:r>
            <a:r>
              <a:rPr lang="en-US" altLang="ko-KR" dirty="0" smtClean="0"/>
              <a:t>aims to create new growth engine, new markets and new jobs with Creativity and Science and Technology.  ICT, SW and Contents are major focus.</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24</a:t>
            </a:fld>
            <a:endParaRPr lang="en-US" altLang="ko-KR" dirty="0"/>
          </a:p>
        </p:txBody>
      </p:sp>
    </p:spTree>
    <p:extLst>
      <p:ext uri="{BB962C8B-B14F-4D97-AF65-F5344CB8AC3E}">
        <p14:creationId xmlns:p14="http://schemas.microsoft.com/office/powerpoint/2010/main" val="2359420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Creative economy focuses on building startup ecosystem.</a:t>
            </a:r>
          </a:p>
          <a:p>
            <a:r>
              <a:rPr lang="en-US" altLang="ko-KR" dirty="0" smtClean="0"/>
              <a:t>Because</a:t>
            </a:r>
            <a:r>
              <a:rPr lang="ko-KR" altLang="en-US" dirty="0" smtClean="0"/>
              <a:t> </a:t>
            </a:r>
            <a:r>
              <a:rPr lang="en-US" altLang="ko-KR" dirty="0" smtClean="0"/>
              <a:t>of the world best internet and mobile infra-structure, Korea has the potential for being the best startup incubation place.</a:t>
            </a:r>
          </a:p>
          <a:p>
            <a:r>
              <a:rPr lang="en-US" altLang="ko-KR" dirty="0" smtClean="0"/>
              <a:t>Center for Creative Economy and Innovation was established at each of Eighteen cities, </a:t>
            </a:r>
            <a:r>
              <a:rPr lang="en-US" altLang="ko-KR" dirty="0"/>
              <a:t>for </a:t>
            </a:r>
            <a:r>
              <a:rPr lang="en-US" altLang="ko-KR" dirty="0" smtClean="0"/>
              <a:t>startup incubation and acceleration services.  The centers also provide startups with maker spaces and seed funding, and organize social activities such as </a:t>
            </a:r>
            <a:r>
              <a:rPr lang="en-US" altLang="ko-KR" dirty="0" err="1" smtClean="0"/>
              <a:t>hackathone</a:t>
            </a:r>
            <a:r>
              <a:rPr lang="en-US" altLang="ko-KR" dirty="0" smtClean="0"/>
              <a:t> and Startup camp</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25</a:t>
            </a:fld>
            <a:endParaRPr lang="en-US" altLang="ko-KR" dirty="0"/>
          </a:p>
        </p:txBody>
      </p:sp>
    </p:spTree>
    <p:extLst>
      <p:ext uri="{BB962C8B-B14F-4D97-AF65-F5344CB8AC3E}">
        <p14:creationId xmlns:p14="http://schemas.microsoft.com/office/powerpoint/2010/main" val="1381991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Korea’s R&amp;D investment ranked top as a percentage of GDP. </a:t>
            </a:r>
          </a:p>
          <a:p>
            <a:r>
              <a:rPr lang="en-US" altLang="ko-KR" dirty="0" smtClean="0"/>
              <a:t>About</a:t>
            </a:r>
            <a:r>
              <a:rPr lang="ko-KR" altLang="en-US" dirty="0" smtClean="0"/>
              <a:t> </a:t>
            </a:r>
            <a:r>
              <a:rPr lang="en-US" altLang="ko-KR" dirty="0" smtClean="0"/>
              <a:t>5% of Government budget is spending on R&amp;D support.</a:t>
            </a:r>
          </a:p>
          <a:p>
            <a:r>
              <a:rPr lang="en-US" altLang="ko-KR" dirty="0" smtClean="0"/>
              <a:t>Ministry of Science, ICT and Future Planning pushes K-ICT initiative for enhancing innovation capabilities for the SW-oriented society.</a:t>
            </a:r>
          </a:p>
          <a:p>
            <a:r>
              <a:rPr lang="en-US" altLang="ko-KR" dirty="0" smtClean="0"/>
              <a:t>This initiative focus on Digital Contents, Big data, Cloud, package SW, IOT, Security, 5G, UHD, and smart devices.</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26</a:t>
            </a:fld>
            <a:endParaRPr lang="en-US" altLang="ko-KR" dirty="0"/>
          </a:p>
        </p:txBody>
      </p:sp>
    </p:spTree>
    <p:extLst>
      <p:ext uri="{BB962C8B-B14F-4D97-AF65-F5344CB8AC3E}">
        <p14:creationId xmlns:p14="http://schemas.microsoft.com/office/powerpoint/2010/main" val="3106445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solidFill>
                  <a:schemeClr val="tx2"/>
                </a:solidFill>
                <a:effectLst>
                  <a:glow rad="101600">
                    <a:schemeClr val="bg1"/>
                  </a:glow>
                </a:effectLst>
              </a:rPr>
              <a:t>Ministry of Trade, Industry and </a:t>
            </a:r>
            <a:r>
              <a:rPr lang="en-US" altLang="ko-KR" dirty="0" smtClean="0">
                <a:solidFill>
                  <a:schemeClr val="tx2"/>
                </a:solidFill>
                <a:effectLst>
                  <a:glow rad="101600">
                    <a:schemeClr val="bg1"/>
                  </a:glow>
                </a:effectLst>
              </a:rPr>
              <a:t>Energy leads the smart factory project. </a:t>
            </a:r>
          </a:p>
          <a:p>
            <a:r>
              <a:rPr lang="en-US" altLang="ko-KR" dirty="0" smtClean="0">
                <a:solidFill>
                  <a:schemeClr val="tx2"/>
                </a:solidFill>
                <a:effectLst>
                  <a:glow rad="101600">
                    <a:schemeClr val="bg1"/>
                  </a:glow>
                </a:effectLst>
              </a:rPr>
              <a:t>It aims to convert 10,000 factories to the smarter ones, by year 2020.</a:t>
            </a:r>
            <a:endParaRPr lang="ko-KR" altLang="en-US" dirty="0">
              <a:solidFill>
                <a:schemeClr val="tx2"/>
              </a:solidFill>
            </a:endParaRPr>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27</a:t>
            </a:fld>
            <a:endParaRPr lang="en-US" altLang="ko-KR" dirty="0"/>
          </a:p>
        </p:txBody>
      </p:sp>
    </p:spTree>
    <p:extLst>
      <p:ext uri="{BB962C8B-B14F-4D97-AF65-F5344CB8AC3E}">
        <p14:creationId xmlns:p14="http://schemas.microsoft.com/office/powerpoint/2010/main" val="276082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Although President Obama praised Korean Education several times, we think our education system has a lot of rooms to improve, especially on what to teach and how to teach.</a:t>
            </a:r>
          </a:p>
          <a:p>
            <a:r>
              <a:rPr lang="en-US" altLang="ko-KR" dirty="0" smtClean="0"/>
              <a:t>Not only the higher-education, but also K-12 schools are now                                                      transforming in order to accept new curriculums and teaching methods such as flipped learning.</a:t>
            </a:r>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28</a:t>
            </a:fld>
            <a:endParaRPr lang="en-US" altLang="ko-KR" dirty="0"/>
          </a:p>
        </p:txBody>
      </p:sp>
    </p:spTree>
    <p:extLst>
      <p:ext uri="{BB962C8B-B14F-4D97-AF65-F5344CB8AC3E}">
        <p14:creationId xmlns:p14="http://schemas.microsoft.com/office/powerpoint/2010/main" val="134652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Ministry of Science, ICT and Future Planning announced the SW-oriented UNIVERSITY initiative. </a:t>
            </a:r>
          </a:p>
          <a:p>
            <a:r>
              <a:rPr lang="en-US" altLang="ko-KR" dirty="0" smtClean="0"/>
              <a:t>It aims to reduce the job-skill mismatch in computer science education and to diffuse SW skills to all other majors.</a:t>
            </a:r>
          </a:p>
          <a:p>
            <a:r>
              <a:rPr lang="en-US" altLang="ko-KR" dirty="0" smtClean="0"/>
              <a:t>Two million US$ per year, for 6 years will be funded to a university if selected.</a:t>
            </a:r>
          </a:p>
          <a:p>
            <a:r>
              <a:rPr lang="en-US" altLang="ko-KR" dirty="0" smtClean="0"/>
              <a:t>20 universities will be selected by competition till year 2017.</a:t>
            </a:r>
          </a:p>
          <a:p>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29</a:t>
            </a:fld>
            <a:endParaRPr lang="en-US" altLang="ko-KR" dirty="0"/>
          </a:p>
        </p:txBody>
      </p:sp>
    </p:spTree>
    <p:extLst>
      <p:ext uri="{BB962C8B-B14F-4D97-AF65-F5344CB8AC3E}">
        <p14:creationId xmlns:p14="http://schemas.microsoft.com/office/powerpoint/2010/main" val="841114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63588" y="746125"/>
            <a:ext cx="5372100" cy="3721100"/>
          </a:xfrm>
        </p:spPr>
      </p:sp>
      <p:sp>
        <p:nvSpPr>
          <p:cNvPr id="3" name="슬라이드 노트 개체 틀 2"/>
          <p:cNvSpPr>
            <a:spLocks noGrp="1"/>
          </p:cNvSpPr>
          <p:nvPr>
            <p:ph type="body" idx="1"/>
          </p:nvPr>
        </p:nvSpPr>
        <p:spPr/>
        <p:txBody>
          <a:bodyPr/>
          <a:lstStyle/>
          <a:p>
            <a:r>
              <a:rPr lang="en-US" altLang="ko-KR" dirty="0" smtClean="0"/>
              <a:t>Until 2007, Nokia dominated t</a:t>
            </a:r>
            <a:r>
              <a:rPr lang="en-US" altLang="ko-KR" sz="1400" dirty="0" smtClean="0"/>
              <a:t>he Mobile industry, but </a:t>
            </a:r>
            <a:r>
              <a:rPr lang="en-US" altLang="ko-KR" dirty="0" smtClean="0"/>
              <a:t>smartphones</a:t>
            </a:r>
            <a:r>
              <a:rPr lang="en-US" altLang="ko-KR" dirty="0"/>
              <a:t>' popularity was lead by Apple and Google.</a:t>
            </a:r>
          </a:p>
          <a:p>
            <a:pPr defTabSz="882030">
              <a:defRPr/>
            </a:pPr>
            <a:r>
              <a:rPr lang="en-US" altLang="ko-KR" dirty="0" smtClean="0"/>
              <a:t>Apple is shipping units less than 20%, but </a:t>
            </a:r>
            <a:r>
              <a:rPr lang="en-US" altLang="ko-KR" sz="1400" dirty="0" smtClean="0"/>
              <a:t>is taking </a:t>
            </a:r>
            <a:r>
              <a:rPr lang="en-US" altLang="ko-KR" dirty="0" smtClean="0"/>
              <a:t>profits more than 90%</a:t>
            </a:r>
            <a:r>
              <a:rPr lang="en-US" altLang="ko-KR" sz="1400" dirty="0" smtClean="0"/>
              <a:t>. </a:t>
            </a:r>
          </a:p>
          <a:p>
            <a:pPr defTabSz="882030">
              <a:defRPr/>
            </a:pPr>
            <a:r>
              <a:rPr lang="en-US" altLang="ko-KR" dirty="0" smtClean="0"/>
              <a:t>Google’s Android Operating System is being used in more than 80% </a:t>
            </a:r>
            <a:r>
              <a:rPr lang="en-US" altLang="ko-KR" dirty="0"/>
              <a:t>of </a:t>
            </a:r>
            <a:r>
              <a:rPr lang="en-US" altLang="ko-KR" dirty="0" smtClean="0"/>
              <a:t>total Smartphones in the world.</a:t>
            </a:r>
            <a:endParaRPr lang="en-US" altLang="ko-KR" sz="1400" dirty="0" smtClean="0"/>
          </a:p>
          <a:p>
            <a:pPr defTabSz="882030">
              <a:defRPr/>
            </a:pPr>
            <a:r>
              <a:rPr lang="en-US" altLang="ko-KR" sz="1400" dirty="0" smtClean="0"/>
              <a:t>What is factors </a:t>
            </a:r>
            <a:r>
              <a:rPr lang="en-US" altLang="ko-KR" dirty="0"/>
              <a:t>of </a:t>
            </a:r>
            <a:r>
              <a:rPr lang="en-US" altLang="ko-KR" dirty="0" smtClean="0"/>
              <a:t>their success </a:t>
            </a:r>
            <a:r>
              <a:rPr lang="en-US" altLang="ko-KR" sz="1400" dirty="0" smtClean="0"/>
              <a:t>in this new business?</a:t>
            </a:r>
            <a:r>
              <a:rPr lang="ko-KR" altLang="en-US" sz="1400" dirty="0" smtClean="0"/>
              <a:t> </a:t>
            </a:r>
            <a:endParaRPr lang="en-US" altLang="ko-KR" sz="1400" dirty="0" smtClean="0"/>
          </a:p>
          <a:p>
            <a:pPr defTabSz="882030">
              <a:defRPr/>
            </a:pPr>
            <a:r>
              <a:rPr lang="en-US" altLang="ko-KR" dirty="0"/>
              <a:t>T</a:t>
            </a:r>
            <a:r>
              <a:rPr lang="en-US" altLang="ko-KR" sz="1400" dirty="0" smtClean="0"/>
              <a:t>here are many factors, but </a:t>
            </a:r>
            <a:r>
              <a:rPr lang="en-US" altLang="ko-KR" sz="1400" dirty="0" err="1" smtClean="0"/>
              <a:t>UNDRSTANDing</a:t>
            </a:r>
            <a:r>
              <a:rPr lang="en-US" altLang="ko-KR" sz="1400" dirty="0" smtClean="0"/>
              <a:t> mobile phone as a COMPUTER is </a:t>
            </a:r>
            <a:r>
              <a:rPr lang="en-US" altLang="ko-KR" dirty="0" smtClean="0"/>
              <a:t>probably</a:t>
            </a:r>
            <a:r>
              <a:rPr lang="en-US" altLang="ko-KR" dirty="0"/>
              <a:t>, </a:t>
            </a:r>
            <a:r>
              <a:rPr lang="en-US" altLang="ko-KR" sz="1400" dirty="0" smtClean="0"/>
              <a:t>the most reasonable answer. </a:t>
            </a:r>
          </a:p>
          <a:p>
            <a:pPr defTabSz="882030">
              <a:defRPr/>
            </a:pPr>
            <a:r>
              <a:rPr lang="en-US" altLang="ko-KR" sz="1400" dirty="0" smtClean="0"/>
              <a:t>They know SW business, and how to build SW ecosystem.</a:t>
            </a:r>
          </a:p>
          <a:p>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a:t>
            </a:fld>
            <a:endParaRPr lang="en-US" altLang="ko-KR"/>
          </a:p>
        </p:txBody>
      </p:sp>
    </p:spTree>
    <p:extLst>
      <p:ext uri="{BB962C8B-B14F-4D97-AF65-F5344CB8AC3E}">
        <p14:creationId xmlns:p14="http://schemas.microsoft.com/office/powerpoint/2010/main" val="4139458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At last, </a:t>
            </a:r>
          </a:p>
          <a:p>
            <a:r>
              <a:rPr lang="en-US" altLang="ko-KR" dirty="0" smtClean="0"/>
              <a:t>Korean kids will learn coding and computational thinking in K-12 schools as a required course. </a:t>
            </a:r>
          </a:p>
          <a:p>
            <a:r>
              <a:rPr lang="en-US" altLang="ko-KR" dirty="0" smtClean="0"/>
              <a:t>Last month, the ministry of Education announced the curriculum change</a:t>
            </a:r>
            <a:r>
              <a:rPr lang="en-US" altLang="ko-KR" dirty="0"/>
              <a:t> </a:t>
            </a:r>
            <a:r>
              <a:rPr lang="en-US" altLang="ko-KR" dirty="0" smtClean="0"/>
              <a:t>which will be implemented in 2018.</a:t>
            </a:r>
          </a:p>
          <a:p>
            <a:r>
              <a:rPr lang="en-US" altLang="ko-KR" dirty="0" smtClean="0"/>
              <a:t>It was a long way to get here, but still there is long way to go. Training teachers is a big challenge.</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30</a:t>
            </a:fld>
            <a:endParaRPr lang="en-US" altLang="ko-KR" dirty="0"/>
          </a:p>
        </p:txBody>
      </p:sp>
    </p:spTree>
    <p:extLst>
      <p:ext uri="{BB962C8B-B14F-4D97-AF65-F5344CB8AC3E}">
        <p14:creationId xmlns:p14="http://schemas.microsoft.com/office/powerpoint/2010/main" val="1672288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Korea was the top in the e-government UN survey for the three years.  And recently ranked top in Open Government data. </a:t>
            </a:r>
          </a:p>
          <a:p>
            <a:r>
              <a:rPr lang="en-US" altLang="ko-KR" dirty="0" smtClean="0"/>
              <a:t>We are proud of our achievement in e-government and open Data.</a:t>
            </a:r>
          </a:p>
          <a:p>
            <a:r>
              <a:rPr lang="en-US" altLang="ko-KR" dirty="0" smtClean="0"/>
              <a:t>Because </a:t>
            </a:r>
            <a:r>
              <a:rPr lang="en-US" altLang="ko-KR" dirty="0"/>
              <a:t>I am serving as the </a:t>
            </a:r>
            <a:r>
              <a:rPr lang="en-US" altLang="ko-KR" dirty="0" smtClean="0"/>
              <a:t>chairman for </a:t>
            </a:r>
            <a:r>
              <a:rPr lang="en-US" altLang="ko-KR" dirty="0"/>
              <a:t>the OPEN DATA Strategy </a:t>
            </a:r>
            <a:r>
              <a:rPr lang="en-US" altLang="ko-KR" dirty="0" smtClean="0"/>
              <a:t>Council of Korea, </a:t>
            </a:r>
            <a:r>
              <a:rPr lang="en-US" altLang="ko-KR" dirty="0"/>
              <a:t>I am </a:t>
            </a:r>
            <a:r>
              <a:rPr lang="en-US" altLang="ko-KR" dirty="0" smtClean="0"/>
              <a:t>more proud </a:t>
            </a:r>
            <a:r>
              <a:rPr lang="en-US" altLang="ko-KR" dirty="0"/>
              <a:t>than any other person</a:t>
            </a:r>
            <a:r>
              <a:rPr lang="en-US" altLang="ko-KR" dirty="0" smtClean="0"/>
              <a:t>.</a:t>
            </a:r>
            <a:endParaRPr lang="en-US" altLang="ko-KR" dirty="0"/>
          </a:p>
          <a:p>
            <a:r>
              <a:rPr lang="en-US" altLang="ko-KR" dirty="0" smtClean="0"/>
              <a:t>Our aim is high. GOV3.0 is campaign agenda of president </a:t>
            </a:r>
            <a:r>
              <a:rPr lang="ko-KR" altLang="en-US" dirty="0" smtClean="0"/>
              <a:t>박근혜</a:t>
            </a:r>
            <a:r>
              <a:rPr lang="en-US" altLang="ko-KR" dirty="0" smtClean="0"/>
              <a:t>. It aims customized and proactive government services. </a:t>
            </a:r>
          </a:p>
          <a:p>
            <a:r>
              <a:rPr lang="en-US" altLang="ko-KR" dirty="0"/>
              <a:t>C</a:t>
            </a:r>
            <a:r>
              <a:rPr lang="en-US" altLang="ko-KR" dirty="0" smtClean="0"/>
              <a:t>ustomized pre-filled tax form is an example of such a service.</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31</a:t>
            </a:fld>
            <a:endParaRPr lang="en-US" altLang="ko-KR" dirty="0"/>
          </a:p>
        </p:txBody>
      </p:sp>
    </p:spTree>
    <p:extLst>
      <p:ext uri="{BB962C8B-B14F-4D97-AF65-F5344CB8AC3E}">
        <p14:creationId xmlns:p14="http://schemas.microsoft.com/office/powerpoint/2010/main" val="1318036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a:t>
            </a:r>
            <a:r>
              <a:rPr lang="en-US" altLang="ko-KR" dirty="0" smtClean="0"/>
              <a:t>e want to solve social problems by SW systems. </a:t>
            </a:r>
          </a:p>
          <a:p>
            <a:r>
              <a:rPr lang="en-US" altLang="ko-KR" dirty="0" smtClean="0"/>
              <a:t>Welfare system 3.0 is a project recently started.  Korea is experiencing rapid increase of welfare budget. A two fold increase over the last decade. We are spending more than 30 % of total budget for welfare. But the demand is still not satisfied. </a:t>
            </a:r>
          </a:p>
          <a:p>
            <a:r>
              <a:rPr lang="en-US" altLang="ko-KR" dirty="0" smtClean="0"/>
              <a:t>We hope the new welfare system provide customized, proactive welfare service to each of Korean people, with less expense.</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32</a:t>
            </a:fld>
            <a:endParaRPr lang="en-US" altLang="ko-KR" dirty="0"/>
          </a:p>
        </p:txBody>
      </p:sp>
    </p:spTree>
    <p:extLst>
      <p:ext uri="{BB962C8B-B14F-4D97-AF65-F5344CB8AC3E}">
        <p14:creationId xmlns:p14="http://schemas.microsoft.com/office/powerpoint/2010/main" val="731148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Deregulation is “the” driver of Creative Economy and SW-oriented society.</a:t>
            </a:r>
          </a:p>
          <a:p>
            <a:r>
              <a:rPr lang="en-US" altLang="ko-KR" dirty="0"/>
              <a:t>I</a:t>
            </a:r>
            <a:r>
              <a:rPr lang="en-US" altLang="ko-KR" dirty="0" smtClean="0"/>
              <a:t>deas cannot be grown to big business under tough old regulations designed for the industrial society. </a:t>
            </a:r>
          </a:p>
          <a:p>
            <a:r>
              <a:rPr lang="en-US" altLang="ko-KR" dirty="0" smtClean="0"/>
              <a:t>President Park chaired the deregulation meeting for straight 8 hours under National TV broadcasting.  </a:t>
            </a:r>
          </a:p>
          <a:p>
            <a:r>
              <a:rPr lang="en-US" altLang="ko-KR" dirty="0" smtClean="0"/>
              <a:t>Korea is now in the middle of the war against government’s bad regulations. </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33</a:t>
            </a:fld>
            <a:endParaRPr lang="en-US" altLang="ko-KR" dirty="0"/>
          </a:p>
        </p:txBody>
      </p:sp>
    </p:spTree>
    <p:extLst>
      <p:ext uri="{BB962C8B-B14F-4D97-AF65-F5344CB8AC3E}">
        <p14:creationId xmlns:p14="http://schemas.microsoft.com/office/powerpoint/2010/main" val="3830441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Let me conclude my talk.</a:t>
            </a:r>
          </a:p>
          <a:p>
            <a:r>
              <a:rPr lang="en-US" altLang="ko-KR" dirty="0"/>
              <a:t>Korea was late to accept the industrial revolution and </a:t>
            </a:r>
            <a:r>
              <a:rPr lang="en-US" altLang="ko-KR" dirty="0" smtClean="0"/>
              <a:t>was late </a:t>
            </a:r>
            <a:r>
              <a:rPr lang="en-US" altLang="ko-KR" dirty="0"/>
              <a:t>to transit from agrarian society to industrial society. Because of that, we lost our country. Even after independence, we divided into South and North, had a war against each other.</a:t>
            </a:r>
          </a:p>
          <a:p>
            <a:r>
              <a:rPr lang="en-US" altLang="ko-KR" dirty="0"/>
              <a:t>Fortunately we had some success in industrialization in the late 20</a:t>
            </a:r>
            <a:r>
              <a:rPr lang="en-US" altLang="ko-KR" baseline="30000" dirty="0"/>
              <a:t>th</a:t>
            </a:r>
            <a:r>
              <a:rPr lang="en-US" altLang="ko-KR" dirty="0"/>
              <a:t> century. </a:t>
            </a:r>
          </a:p>
          <a:p>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34</a:t>
            </a:fld>
            <a:endParaRPr lang="en-US" altLang="ko-KR" dirty="0"/>
          </a:p>
        </p:txBody>
      </p:sp>
    </p:spTree>
    <p:extLst>
      <p:ext uri="{BB962C8B-B14F-4D97-AF65-F5344CB8AC3E}">
        <p14:creationId xmlns:p14="http://schemas.microsoft.com/office/powerpoint/2010/main" val="1403501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order to keep up with the success, we have to work harder than before. Not only harder but smarter.</a:t>
            </a:r>
          </a:p>
          <a:p>
            <a:r>
              <a:rPr lang="en-US" altLang="ko-KR" dirty="0"/>
              <a:t>If SW revolution is the one we cannot avoid., the sooner is the better. </a:t>
            </a:r>
          </a:p>
          <a:p>
            <a:r>
              <a:rPr lang="en-US" altLang="ko-KR" dirty="0" smtClean="0"/>
              <a:t>With </a:t>
            </a:r>
            <a:r>
              <a:rPr lang="en-US" altLang="ko-KR" dirty="0"/>
              <a:t>a strong drive of President </a:t>
            </a:r>
            <a:r>
              <a:rPr lang="ko-KR" altLang="en-US" dirty="0"/>
              <a:t>박근혜 </a:t>
            </a:r>
            <a:r>
              <a:rPr lang="en-US" altLang="ko-KR" dirty="0" smtClean="0"/>
              <a:t>and the government</a:t>
            </a:r>
            <a:r>
              <a:rPr lang="en-US" altLang="ko-KR" dirty="0"/>
              <a:t>, Korea is </a:t>
            </a:r>
            <a:r>
              <a:rPr lang="en-US" altLang="ko-KR" dirty="0" smtClean="0"/>
              <a:t>now transforming the economic and Social structures and is transitioning </a:t>
            </a:r>
            <a:r>
              <a:rPr lang="en-US" altLang="ko-KR" dirty="0"/>
              <a:t>toward </a:t>
            </a:r>
            <a:r>
              <a:rPr lang="en-US" altLang="ko-KR" dirty="0" smtClean="0"/>
              <a:t>the </a:t>
            </a:r>
            <a:r>
              <a:rPr lang="en-US" altLang="ko-KR" dirty="0"/>
              <a:t>SW-oriented </a:t>
            </a:r>
            <a:r>
              <a:rPr lang="en-US" altLang="ko-KR" dirty="0" smtClean="0"/>
              <a:t>society.</a:t>
            </a:r>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35</a:t>
            </a:fld>
            <a:endParaRPr lang="en-US" altLang="ko-KR" dirty="0"/>
          </a:p>
        </p:txBody>
      </p:sp>
    </p:spTree>
    <p:extLst>
      <p:ext uri="{BB962C8B-B14F-4D97-AF65-F5344CB8AC3E}">
        <p14:creationId xmlns:p14="http://schemas.microsoft.com/office/powerpoint/2010/main" val="83219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Korea </a:t>
            </a:r>
            <a:r>
              <a:rPr lang="en-US" altLang="ko-KR" dirty="0"/>
              <a:t>is ready to </a:t>
            </a:r>
            <a:r>
              <a:rPr lang="en-US" altLang="ko-KR" dirty="0" smtClean="0"/>
              <a:t>share </a:t>
            </a:r>
            <a:r>
              <a:rPr lang="en-US" altLang="ko-KR" dirty="0"/>
              <a:t>with </a:t>
            </a:r>
            <a:r>
              <a:rPr lang="en-US" altLang="ko-KR" dirty="0" smtClean="0"/>
              <a:t>you the </a:t>
            </a:r>
            <a:r>
              <a:rPr lang="en-US" altLang="ko-KR" dirty="0"/>
              <a:t>experience </a:t>
            </a:r>
            <a:r>
              <a:rPr lang="en-US" altLang="ko-KR" dirty="0" smtClean="0"/>
              <a:t>of </a:t>
            </a:r>
            <a:r>
              <a:rPr lang="en-US" altLang="ko-KR" dirty="0"/>
              <a:t>the </a:t>
            </a:r>
            <a:r>
              <a:rPr lang="en-US" altLang="ko-KR" dirty="0" smtClean="0"/>
              <a:t>preparation, transformation, and transition toward </a:t>
            </a:r>
            <a:r>
              <a:rPr lang="en-US" altLang="ko-KR" dirty="0"/>
              <a:t>SW-oriented Society. </a:t>
            </a:r>
            <a:endParaRPr lang="en-US" altLang="ko-KR" dirty="0" smtClean="0"/>
          </a:p>
          <a:p>
            <a:r>
              <a:rPr lang="en-US" altLang="ko-KR" dirty="0" smtClean="0"/>
              <a:t>Let’s share the </a:t>
            </a:r>
            <a:r>
              <a:rPr lang="en-US" altLang="ko-KR" dirty="0"/>
              <a:t>best practice </a:t>
            </a:r>
            <a:r>
              <a:rPr lang="en-US" altLang="ko-KR" dirty="0" smtClean="0"/>
              <a:t>and</a:t>
            </a:r>
            <a:r>
              <a:rPr lang="en-US" altLang="ko-KR" dirty="0"/>
              <a:t> </a:t>
            </a:r>
            <a:r>
              <a:rPr lang="en-US" altLang="ko-KR" dirty="0" smtClean="0"/>
              <a:t>work </a:t>
            </a:r>
            <a:r>
              <a:rPr lang="en-US" altLang="ko-KR" dirty="0"/>
              <a:t>together </a:t>
            </a:r>
            <a:r>
              <a:rPr lang="en-US" altLang="ko-KR" dirty="0" smtClean="0"/>
              <a:t>for a </a:t>
            </a:r>
            <a:r>
              <a:rPr lang="en-US" altLang="ko-KR" dirty="0"/>
              <a:t>happy SW-oriented </a:t>
            </a:r>
            <a:r>
              <a:rPr lang="en-US" altLang="ko-KR" dirty="0" smtClean="0"/>
              <a:t>world. </a:t>
            </a:r>
          </a:p>
          <a:p>
            <a:endParaRPr lang="en-US" altLang="ko-KR" dirty="0"/>
          </a:p>
          <a:p>
            <a:r>
              <a:rPr lang="en-US" altLang="ko-KR" dirty="0" smtClean="0"/>
              <a:t>Thank you for your attention.</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36</a:t>
            </a:fld>
            <a:endParaRPr lang="en-US" altLang="ko-KR" dirty="0"/>
          </a:p>
        </p:txBody>
      </p:sp>
    </p:spTree>
    <p:extLst>
      <p:ext uri="{BB962C8B-B14F-4D97-AF65-F5344CB8AC3E}">
        <p14:creationId xmlns:p14="http://schemas.microsoft.com/office/powerpoint/2010/main" val="299036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More and more </a:t>
            </a:r>
            <a:r>
              <a:rPr lang="en-US" altLang="ko-KR" dirty="0" smtClean="0"/>
              <a:t>industries </a:t>
            </a:r>
            <a:r>
              <a:rPr lang="en-US" altLang="ko-KR" dirty="0"/>
              <a:t>are </a:t>
            </a:r>
            <a:r>
              <a:rPr lang="en-US" altLang="ko-KR" dirty="0" smtClean="0"/>
              <a:t>run </a:t>
            </a:r>
            <a:r>
              <a:rPr lang="en-US" altLang="ko-KR" dirty="0"/>
              <a:t>on </a:t>
            </a:r>
            <a:r>
              <a:rPr lang="en-US" altLang="ko-KR" dirty="0" smtClean="0"/>
              <a:t>SW </a:t>
            </a:r>
            <a:r>
              <a:rPr lang="en-US" altLang="ko-KR" dirty="0"/>
              <a:t>and delivered as online </a:t>
            </a:r>
            <a:r>
              <a:rPr lang="en-US" altLang="ko-KR" dirty="0" smtClean="0"/>
              <a:t>services. So </a:t>
            </a:r>
            <a:r>
              <a:rPr lang="en-US" altLang="ko-KR" dirty="0" smtClean="0">
                <a:solidFill>
                  <a:srgbClr val="003399"/>
                </a:solidFill>
                <a:latin typeface="+mn-ea"/>
              </a:rPr>
              <a:t>SW companies</a:t>
            </a:r>
            <a:r>
              <a:rPr lang="ko-KR" altLang="en-US" sz="1050" dirty="0" smtClean="0">
                <a:solidFill>
                  <a:srgbClr val="003399"/>
                </a:solidFill>
                <a:latin typeface="+mn-ea"/>
              </a:rPr>
              <a:t> </a:t>
            </a:r>
            <a:r>
              <a:rPr lang="en-US" altLang="ko-KR" dirty="0" smtClean="0">
                <a:solidFill>
                  <a:srgbClr val="003399"/>
                </a:solidFill>
                <a:latin typeface="+mn-ea"/>
              </a:rPr>
              <a:t>Dominate in the </a:t>
            </a:r>
            <a:r>
              <a:rPr lang="en-US" altLang="ko-KR" dirty="0">
                <a:solidFill>
                  <a:srgbClr val="003399"/>
                </a:solidFill>
                <a:latin typeface="+mn-ea"/>
              </a:rPr>
              <a:t>market </a:t>
            </a:r>
            <a:r>
              <a:rPr lang="en-US" altLang="ko-KR" dirty="0" smtClean="0">
                <a:solidFill>
                  <a:srgbClr val="003399"/>
                </a:solidFill>
                <a:latin typeface="+mn-ea"/>
              </a:rPr>
              <a:t>by </a:t>
            </a:r>
            <a:r>
              <a:rPr lang="en-US" altLang="ko-KR" dirty="0">
                <a:solidFill>
                  <a:srgbClr val="003399"/>
                </a:solidFill>
                <a:latin typeface="+mn-ea"/>
              </a:rPr>
              <a:t>changing the rules of </a:t>
            </a:r>
            <a:r>
              <a:rPr lang="en-US" altLang="ko-KR" dirty="0" smtClean="0">
                <a:solidFill>
                  <a:srgbClr val="003399"/>
                </a:solidFill>
                <a:latin typeface="+mn-ea"/>
              </a:rPr>
              <a:t>game </a:t>
            </a:r>
            <a:r>
              <a:rPr lang="en-US" altLang="ko-KR" dirty="0">
                <a:solidFill>
                  <a:srgbClr val="003399"/>
                </a:solidFill>
                <a:latin typeface="+mn-ea"/>
              </a:rPr>
              <a:t>and disrupting </a:t>
            </a:r>
            <a:r>
              <a:rPr lang="en-US" altLang="ko-KR" dirty="0" smtClean="0">
                <a:solidFill>
                  <a:srgbClr val="003399"/>
                </a:solidFill>
                <a:latin typeface="+mn-ea"/>
              </a:rPr>
              <a:t>the market order.</a:t>
            </a:r>
            <a:endParaRPr lang="en-US" altLang="ko-KR" dirty="0">
              <a:solidFill>
                <a:srgbClr val="003399"/>
              </a:solidFill>
              <a:latin typeface="+mn-ea"/>
            </a:endParaRPr>
          </a:p>
          <a:p>
            <a:r>
              <a:rPr lang="en-US" altLang="ko-KR" dirty="0" smtClean="0"/>
              <a:t>Such a phenomenon was described as “SW is eating the world”. </a:t>
            </a:r>
          </a:p>
          <a:p>
            <a:r>
              <a:rPr lang="en-US" altLang="ko-KR" dirty="0" smtClean="0"/>
              <a:t>I want to use the term “SW Revolution” because it is simple and express the essence of the change we are facing.</a:t>
            </a:r>
          </a:p>
          <a:p>
            <a:r>
              <a:rPr lang="en-US" altLang="ko-KR" dirty="0" smtClean="0"/>
              <a:t>SW Revolution is being spread into all over the industries like nuclear fission. </a:t>
            </a:r>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4</a:t>
            </a:fld>
            <a:endParaRPr lang="en-US" altLang="ko-KR" dirty="0"/>
          </a:p>
        </p:txBody>
      </p:sp>
    </p:spTree>
    <p:extLst>
      <p:ext uri="{BB962C8B-B14F-4D97-AF65-F5344CB8AC3E}">
        <p14:creationId xmlns:p14="http://schemas.microsoft.com/office/powerpoint/2010/main" val="325978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Next SW revolution is found in the automobile industry. It is developing into three directions; self-driving, connected, and electric-powered.  </a:t>
            </a:r>
          </a:p>
          <a:p>
            <a:r>
              <a:rPr lang="en-US" altLang="ko-KR" dirty="0" smtClean="0"/>
              <a:t>SW is the key enabler of these innovations. </a:t>
            </a:r>
          </a:p>
          <a:p>
            <a:r>
              <a:rPr lang="en-US" altLang="ko-KR" dirty="0" smtClean="0"/>
              <a:t>CEO of Mercedes-Benz </a:t>
            </a:r>
            <a:r>
              <a:rPr lang="en-US" altLang="ko-KR" dirty="0" err="1"/>
              <a:t>Zethe</a:t>
            </a:r>
            <a:r>
              <a:rPr lang="en-US" altLang="ko-KR" dirty="0"/>
              <a:t> </a:t>
            </a:r>
            <a:r>
              <a:rPr lang="en-US" altLang="ko-KR" dirty="0" smtClean="0"/>
              <a:t>said “Cars are running on SW”</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5</a:t>
            </a:fld>
            <a:endParaRPr lang="en-US" altLang="ko-KR" dirty="0"/>
          </a:p>
        </p:txBody>
      </p:sp>
    </p:spTree>
    <p:extLst>
      <p:ext uri="{BB962C8B-B14F-4D97-AF65-F5344CB8AC3E}">
        <p14:creationId xmlns:p14="http://schemas.microsoft.com/office/powerpoint/2010/main" val="131397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Health industry is also under big change. DNA analysis became a common practice for predicting diseases and personalized treatment</a:t>
            </a:r>
          </a:p>
          <a:p>
            <a:r>
              <a:rPr lang="en-US" altLang="ko-KR" dirty="0" smtClean="0"/>
              <a:t>Artificial Intelligence helps diagnosis and treatment. </a:t>
            </a:r>
          </a:p>
          <a:p>
            <a:r>
              <a:rPr lang="en-US" altLang="ko-KR" dirty="0" smtClean="0"/>
              <a:t>It is predicted that 80% of doctors will be replaced by technology. </a:t>
            </a:r>
          </a:p>
          <a:p>
            <a:r>
              <a:rPr lang="en-US" altLang="ko-KR" dirty="0" smtClean="0"/>
              <a:t>It is quite surprising to see a cover story in TIME magazine saying “Can Google solve Death?”  </a:t>
            </a:r>
          </a:p>
          <a:p>
            <a:r>
              <a:rPr lang="en-US" altLang="ko-KR" dirty="0" smtClean="0"/>
              <a:t>Why Google? Why </a:t>
            </a:r>
            <a:r>
              <a:rPr lang="en-US" altLang="ko-KR" dirty="0"/>
              <a:t>not </a:t>
            </a:r>
            <a:r>
              <a:rPr lang="en-US" altLang="ko-KR" dirty="0" err="1" smtClean="0"/>
              <a:t>Novatis</a:t>
            </a:r>
            <a:r>
              <a:rPr lang="en-US" altLang="ko-KR" dirty="0" smtClean="0"/>
              <a:t>, the Pharmaceutical company? What is the main business of Google?</a:t>
            </a:r>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6</a:t>
            </a:fld>
            <a:endParaRPr lang="en-US" altLang="ko-KR" dirty="0"/>
          </a:p>
        </p:txBody>
      </p:sp>
    </p:spTree>
    <p:extLst>
      <p:ext uri="{BB962C8B-B14F-4D97-AF65-F5344CB8AC3E}">
        <p14:creationId xmlns:p14="http://schemas.microsoft.com/office/powerpoint/2010/main" val="2802748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Yes the future is already here !!, </a:t>
            </a:r>
          </a:p>
          <a:p>
            <a:r>
              <a:rPr lang="en-US" altLang="ko-KR" dirty="0" smtClean="0"/>
              <a:t>but few know about it</a:t>
            </a:r>
          </a:p>
          <a:p>
            <a:r>
              <a:rPr lang="en-US" altLang="ko-KR" dirty="0" smtClean="0"/>
              <a:t>Also Few know that </a:t>
            </a:r>
          </a:p>
          <a:p>
            <a:r>
              <a:rPr lang="en-US" altLang="ko-KR" dirty="0" smtClean="0"/>
              <a:t>The amazing </a:t>
            </a:r>
            <a:r>
              <a:rPr lang="en-US" altLang="ko-KR" dirty="0"/>
              <a:t>future </a:t>
            </a:r>
            <a:r>
              <a:rPr lang="en-US" altLang="ko-KR" dirty="0" smtClean="0"/>
              <a:t>is made by computing and SW technology.</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7</a:t>
            </a:fld>
            <a:endParaRPr lang="en-US" altLang="ko-KR" dirty="0"/>
          </a:p>
        </p:txBody>
      </p:sp>
    </p:spTree>
    <p:extLst>
      <p:ext uri="{BB962C8B-B14F-4D97-AF65-F5344CB8AC3E}">
        <p14:creationId xmlns:p14="http://schemas.microsoft.com/office/powerpoint/2010/main" val="126001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What make the SW revolution possible? </a:t>
            </a:r>
          </a:p>
          <a:p>
            <a:r>
              <a:rPr lang="en-US" altLang="ko-KR" dirty="0"/>
              <a:t>SW </a:t>
            </a:r>
            <a:r>
              <a:rPr lang="en-US" altLang="ko-KR" dirty="0" smtClean="0"/>
              <a:t>revolution doesn’t happen over night. SW and AI technology have progressed for the last 70 years.</a:t>
            </a:r>
          </a:p>
          <a:p>
            <a:r>
              <a:rPr lang="en-US" altLang="ko-KR" dirty="0" smtClean="0"/>
              <a:t>Exponential growth of Computing power, and High speed communication &amp; networking have paved the road toward the SW revolution. </a:t>
            </a:r>
          </a:p>
          <a:p>
            <a:r>
              <a:rPr lang="en-US" altLang="ko-KR" dirty="0" smtClean="0"/>
              <a:t>Combination of these technologies, so called digital technology, becomes the most influential meta-technology in the human history.</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8</a:t>
            </a:fld>
            <a:endParaRPr lang="en-US" altLang="ko-KR" dirty="0"/>
          </a:p>
        </p:txBody>
      </p:sp>
    </p:spTree>
    <p:extLst>
      <p:ext uri="{BB962C8B-B14F-4D97-AF65-F5344CB8AC3E}">
        <p14:creationId xmlns:p14="http://schemas.microsoft.com/office/powerpoint/2010/main" val="3244929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Let me spend a few seconds to explain why SW is powerful. </a:t>
            </a:r>
          </a:p>
          <a:p>
            <a:r>
              <a:rPr lang="en-US" altLang="ko-KR" dirty="0" smtClean="0"/>
              <a:t>A SW module is a solution for a problem. It is the developer’s coded knowledge and experience.</a:t>
            </a:r>
          </a:p>
          <a:p>
            <a:r>
              <a:rPr lang="en-US" altLang="ko-KR" dirty="0"/>
              <a:t>I</a:t>
            </a:r>
            <a:r>
              <a:rPr lang="en-US" altLang="ko-KR" dirty="0" smtClean="0"/>
              <a:t>t can be improved progressively and we can accumulate many SW modules for a solution.</a:t>
            </a:r>
            <a:endParaRPr lang="en-US" altLang="ko-KR" dirty="0"/>
          </a:p>
          <a:p>
            <a:r>
              <a:rPr lang="en-US" altLang="ko-KR" dirty="0" smtClean="0"/>
              <a:t>In that sense, SW is a collection of all the knowledge and experience of whole humankind.</a:t>
            </a:r>
            <a:endParaRPr lang="ko-KR" altLang="en-US" dirty="0"/>
          </a:p>
        </p:txBody>
      </p:sp>
      <p:sp>
        <p:nvSpPr>
          <p:cNvPr id="4" name="슬라이드 번호 개체 틀 3"/>
          <p:cNvSpPr>
            <a:spLocks noGrp="1"/>
          </p:cNvSpPr>
          <p:nvPr>
            <p:ph type="sldNum" sz="quarter" idx="10"/>
          </p:nvPr>
        </p:nvSpPr>
        <p:spPr/>
        <p:txBody>
          <a:bodyPr/>
          <a:lstStyle/>
          <a:p>
            <a:pPr>
              <a:defRPr/>
            </a:pPr>
            <a:fld id="{ADED3B85-11B7-4E62-A6B5-F309D126AD60}" type="slidenum">
              <a:rPr lang="ko-KR" altLang="en-US" smtClean="0"/>
              <a:pPr>
                <a:defRPr/>
              </a:pPr>
              <a:t>9</a:t>
            </a:fld>
            <a:endParaRPr lang="en-US" altLang="ko-KR" dirty="0"/>
          </a:p>
        </p:txBody>
      </p:sp>
    </p:spTree>
    <p:extLst>
      <p:ext uri="{BB962C8B-B14F-4D97-AF65-F5344CB8AC3E}">
        <p14:creationId xmlns:p14="http://schemas.microsoft.com/office/powerpoint/2010/main" val="3051755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w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제목 슬라이드">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3826"/>
          <a:stretch/>
        </p:blipFill>
        <p:spPr bwMode="auto">
          <a:xfrm>
            <a:off x="-348" y="-31878"/>
            <a:ext cx="9906347" cy="688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C:\Users\yoon\Downloads\공공누리\type4.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16001" y="6453336"/>
            <a:ext cx="1433543" cy="360040"/>
          </a:xfrm>
          <a:prstGeom prst="rect">
            <a:avLst/>
          </a:prstGeom>
          <a:noFill/>
          <a:extLst>
            <a:ext uri="{909E8E84-426E-40dd-AFC4-6F175D3DCCD1}">
              <a14:hiddenFill xmlns:a14="http://schemas.microsoft.com/office/drawing/2010/main">
                <a:solidFill>
                  <a:srgbClr val="FFFFFF"/>
                </a:solidFill>
              </a14:hiddenFill>
            </a:ext>
          </a:extLst>
        </p:spPr>
      </p:pic>
      <p:sp>
        <p:nvSpPr>
          <p:cNvPr id="10" name="제목 5"/>
          <p:cNvSpPr>
            <a:spLocks noGrp="1"/>
          </p:cNvSpPr>
          <p:nvPr>
            <p:ph type="title"/>
          </p:nvPr>
        </p:nvSpPr>
        <p:spPr>
          <a:xfrm>
            <a:off x="0" y="1350730"/>
            <a:ext cx="9906000" cy="1862246"/>
          </a:xfrm>
          <a:prstGeom prst="rect">
            <a:avLst/>
          </a:prstGeom>
          <a:gradFill>
            <a:gsLst>
              <a:gs pos="35000">
                <a:srgbClr val="002563">
                  <a:alpha val="75000"/>
                </a:srgbClr>
              </a:gs>
              <a:gs pos="65000">
                <a:srgbClr val="002563"/>
              </a:gs>
              <a:gs pos="10000">
                <a:srgbClr val="105BC3">
                  <a:alpha val="0"/>
                </a:srgbClr>
              </a:gs>
              <a:gs pos="90000">
                <a:srgbClr val="105BC3">
                  <a:alpha val="0"/>
                </a:srgbClr>
              </a:gs>
            </a:gsLst>
            <a:lin ang="0" scaled="1"/>
          </a:gradFill>
        </p:spPr>
        <p:txBody>
          <a:bodyPr anchor="ctr"/>
          <a:lstStyle>
            <a:lvl1pPr marL="627063" indent="0" algn="ctr">
              <a:lnSpc>
                <a:spcPct val="120000"/>
              </a:lnSpc>
              <a:defRPr sz="3600">
                <a:solidFill>
                  <a:schemeClr val="bg1"/>
                </a:solidFill>
                <a:effectLst>
                  <a:outerShdw blurRad="38100" dist="38100" dir="2700000" algn="tl">
                    <a:srgbClr val="000000">
                      <a:alpha val="90000"/>
                    </a:srgbClr>
                  </a:outerShdw>
                </a:effectLst>
                <a:latin typeface="맑은 고딕" panose="020B0503020000020004" pitchFamily="50" charset="-127"/>
                <a:ea typeface="맑은 고딕" panose="020B0503020000020004" pitchFamily="50" charset="-127"/>
              </a:defRPr>
            </a:lvl1pPr>
          </a:lstStyle>
          <a:p>
            <a:r>
              <a:rPr lang="ko-KR" altLang="en-US" dirty="0" smtClean="0"/>
              <a:t>마스터 제목 스타일 편집</a:t>
            </a:r>
            <a:endParaRPr lang="ko-KR" altLang="en-US" dirty="0"/>
          </a:p>
        </p:txBody>
      </p:sp>
      <p:sp>
        <p:nvSpPr>
          <p:cNvPr id="4" name="내용 개체 틀 3"/>
          <p:cNvSpPr>
            <a:spLocks noGrp="1"/>
          </p:cNvSpPr>
          <p:nvPr>
            <p:ph sz="quarter" idx="10"/>
          </p:nvPr>
        </p:nvSpPr>
        <p:spPr>
          <a:xfrm>
            <a:off x="3620294" y="4462926"/>
            <a:ext cx="2665412" cy="288032"/>
          </a:xfrm>
          <a:prstGeom prst="rect">
            <a:avLst/>
          </a:prstGeom>
        </p:spPr>
        <p:txBody>
          <a:bodyPr/>
          <a:lstStyle>
            <a:lvl1pPr marL="0" indent="0" algn="l">
              <a:buNone/>
              <a:defRPr sz="1200">
                <a:latin typeface="맑은 고딕" panose="020B0503020000020004" pitchFamily="50" charset="-127"/>
                <a:ea typeface="맑은 고딕" panose="020B0503020000020004" pitchFamily="50" charset="-127"/>
              </a:defRPr>
            </a:lvl1pPr>
          </a:lstStyle>
          <a:p>
            <a:pPr lvl="0"/>
            <a:r>
              <a:rPr lang="ko-KR" altLang="en-US" dirty="0" smtClean="0"/>
              <a:t>마스터</a:t>
            </a:r>
            <a:endParaRPr lang="ko-KR" altLang="en-US" dirty="0"/>
          </a:p>
        </p:txBody>
      </p:sp>
      <p:sp>
        <p:nvSpPr>
          <p:cNvPr id="22" name="내용 개체 틀 3"/>
          <p:cNvSpPr>
            <a:spLocks noGrp="1"/>
          </p:cNvSpPr>
          <p:nvPr>
            <p:ph sz="quarter" idx="11"/>
          </p:nvPr>
        </p:nvSpPr>
        <p:spPr>
          <a:xfrm>
            <a:off x="3620119" y="4843926"/>
            <a:ext cx="2665412" cy="288032"/>
          </a:xfrm>
          <a:prstGeom prst="rect">
            <a:avLst/>
          </a:prstGeom>
        </p:spPr>
        <p:txBody>
          <a:bodyPr/>
          <a:lstStyle>
            <a:lvl1pPr marL="0" indent="0" algn="l">
              <a:buNone/>
              <a:defRPr sz="1600">
                <a:latin typeface="맑은 고딕" panose="020B0503020000020004" pitchFamily="50" charset="-127"/>
                <a:ea typeface="맑은 고딕" panose="020B0503020000020004" pitchFamily="50" charset="-127"/>
              </a:defRPr>
            </a:lvl1pPr>
          </a:lstStyle>
          <a:p>
            <a:pPr lvl="0"/>
            <a:r>
              <a:rPr lang="ko-KR" altLang="en-US" dirty="0" smtClean="0"/>
              <a:t>마스터</a:t>
            </a:r>
            <a:endParaRPr lang="ko-KR" altLang="en-US" dirty="0"/>
          </a:p>
        </p:txBody>
      </p:sp>
      <p:sp>
        <p:nvSpPr>
          <p:cNvPr id="23" name="내용 개체 틀 3"/>
          <p:cNvSpPr>
            <a:spLocks noGrp="1"/>
          </p:cNvSpPr>
          <p:nvPr>
            <p:ph sz="quarter" idx="12"/>
          </p:nvPr>
        </p:nvSpPr>
        <p:spPr>
          <a:xfrm>
            <a:off x="3620294" y="5157192"/>
            <a:ext cx="2665412" cy="288032"/>
          </a:xfrm>
          <a:prstGeom prst="rect">
            <a:avLst/>
          </a:prstGeom>
        </p:spPr>
        <p:txBody>
          <a:bodyPr/>
          <a:lstStyle>
            <a:lvl1pPr marL="0" indent="0" algn="l">
              <a:buNone/>
              <a:defRPr sz="1200">
                <a:latin typeface="맑은 고딕" panose="020B0503020000020004" pitchFamily="50" charset="-127"/>
                <a:ea typeface="맑은 고딕" panose="020B0503020000020004" pitchFamily="50" charset="-127"/>
              </a:defRPr>
            </a:lvl1pPr>
          </a:lstStyle>
          <a:p>
            <a:pPr lvl="0"/>
            <a:r>
              <a:rPr lang="ko-KR" altLang="en-US" dirty="0" smtClean="0"/>
              <a:t>마스터</a:t>
            </a:r>
            <a:endParaRPr lang="ko-KR" altLang="en-US" dirty="0"/>
          </a:p>
        </p:txBody>
      </p:sp>
      <p:sp>
        <p:nvSpPr>
          <p:cNvPr id="24" name="부제목 2"/>
          <p:cNvSpPr>
            <a:spLocks noGrp="1"/>
          </p:cNvSpPr>
          <p:nvPr>
            <p:ph type="subTitle" idx="1"/>
          </p:nvPr>
        </p:nvSpPr>
        <p:spPr>
          <a:xfrm>
            <a:off x="1720740" y="3332584"/>
            <a:ext cx="6464520" cy="1032520"/>
          </a:xfrm>
          <a:prstGeom prst="rect">
            <a:avLst/>
          </a:prstGeom>
        </p:spPr>
        <p:txBody>
          <a:bodyPr lIns="107275" tIns="53637" rIns="107275" bIns="53637"/>
          <a:lstStyle>
            <a:lvl1pPr marL="0" indent="0" algn="ctr">
              <a:lnSpc>
                <a:spcPct val="80000"/>
              </a:lnSpc>
              <a:buNone/>
              <a:defRPr sz="2000">
                <a:solidFill>
                  <a:srgbClr val="002563"/>
                </a:solidFill>
                <a:latin typeface="맑은 고딕" pitchFamily="50" charset="-127"/>
                <a:ea typeface="맑은 고딕" panose="020B0503020000020004" pitchFamily="50" charset="-127"/>
              </a:defRPr>
            </a:lvl1pPr>
            <a:lvl2pPr marL="536372" indent="0" algn="ctr">
              <a:buNone/>
              <a:defRPr/>
            </a:lvl2pPr>
            <a:lvl3pPr marL="1072743" indent="0" algn="ctr">
              <a:buNone/>
              <a:defRPr/>
            </a:lvl3pPr>
            <a:lvl4pPr marL="1609115" indent="0" algn="ctr">
              <a:buNone/>
              <a:defRPr/>
            </a:lvl4pPr>
            <a:lvl5pPr marL="2145487" indent="0" algn="ctr">
              <a:buNone/>
              <a:defRPr/>
            </a:lvl5pPr>
            <a:lvl6pPr marL="2681859" indent="0" algn="ctr">
              <a:buNone/>
              <a:defRPr/>
            </a:lvl6pPr>
            <a:lvl7pPr marL="3218230" indent="0" algn="ctr">
              <a:buNone/>
              <a:defRPr/>
            </a:lvl7pPr>
            <a:lvl8pPr marL="3754602" indent="0" algn="ctr">
              <a:buNone/>
              <a:defRPr/>
            </a:lvl8pPr>
            <a:lvl9pPr marL="4290974" indent="0" algn="ctr">
              <a:buNone/>
              <a:defRPr/>
            </a:lvl9pPr>
          </a:lstStyle>
          <a:p>
            <a:r>
              <a:rPr lang="ko-KR" altLang="en-US" dirty="0" smtClean="0"/>
              <a:t>마스터 부제목 스타일 편집</a:t>
            </a:r>
            <a:endParaRPr lang="ko-KR" altLang="en-US" dirty="0"/>
          </a:p>
        </p:txBody>
      </p:sp>
      <p:pic>
        <p:nvPicPr>
          <p:cNvPr id="2" name="그림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47371" y="6029915"/>
            <a:ext cx="4011258" cy="364928"/>
          </a:xfrm>
          <a:prstGeom prst="rect">
            <a:avLst/>
          </a:prstGeom>
        </p:spPr>
      </p:pic>
    </p:spTree>
    <p:extLst>
      <p:ext uri="{BB962C8B-B14F-4D97-AF65-F5344CB8AC3E}">
        <p14:creationId xmlns:p14="http://schemas.microsoft.com/office/powerpoint/2010/main" val="82662817"/>
      </p:ext>
    </p:extLst>
  </p:cSld>
  <p:clrMapOvr>
    <a:masterClrMapping/>
  </p:clrMapOvr>
  <p:transition xmlns:p14="http://schemas.microsoft.com/office/powerpoint/2010/main"/>
  <p:timing>
    <p:tnLst>
      <p:par>
        <p:cTn xmlns:p14="http://schemas.microsoft.com/office/powerpoint/2010/main" id="1" dur="indefinite" restart="never" nodeType="tmRoot"/>
      </p:par>
    </p:tnLst>
  </p:timing>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사용자 지정 레이아웃">
    <p:spTree>
      <p:nvGrpSpPr>
        <p:cNvPr id="1" name=""/>
        <p:cNvGrpSpPr/>
        <p:nvPr/>
      </p:nvGrpSpPr>
      <p:grpSpPr>
        <a:xfrm>
          <a:off x="0" y="0"/>
          <a:ext cx="0" cy="0"/>
          <a:chOff x="0" y="0"/>
          <a:chExt cx="0" cy="0"/>
        </a:xfrm>
      </p:grpSpPr>
      <p:pic>
        <p:nvPicPr>
          <p:cNvPr id="11"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3826"/>
          <a:stretch/>
        </p:blipFill>
        <p:spPr bwMode="auto">
          <a:xfrm>
            <a:off x="-4605" y="13312"/>
            <a:ext cx="9906347" cy="688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1760" b="78"/>
          <a:stretch/>
        </p:blipFill>
        <p:spPr bwMode="auto">
          <a:xfrm>
            <a:off x="-348" y="0"/>
            <a:ext cx="9906347" cy="435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제목 1"/>
          <p:cNvSpPr>
            <a:spLocks noGrp="1"/>
          </p:cNvSpPr>
          <p:nvPr>
            <p:ph type="title"/>
          </p:nvPr>
        </p:nvSpPr>
        <p:spPr>
          <a:xfrm>
            <a:off x="1" y="17999"/>
            <a:ext cx="9921552" cy="6590308"/>
          </a:xfrm>
          <a:prstGeom prst="rect">
            <a:avLst/>
          </a:prstGeom>
          <a:ln>
            <a:noFill/>
          </a:ln>
        </p:spPr>
        <p:txBody>
          <a:bodyPr wrap="none" lIns="107275" tIns="53637" rIns="107275" bIns="53637" anchor="ctr">
            <a:noAutofit/>
          </a:bodyPr>
          <a:lstStyle>
            <a:lvl1pPr marL="90488" indent="0" algn="ctr" defTabSz="1072743" rtl="0" eaLnBrk="1" latinLnBrk="0" hangingPunct="1">
              <a:lnSpc>
                <a:spcPct val="120000"/>
              </a:lnSpc>
              <a:spcBef>
                <a:spcPct val="0"/>
              </a:spcBef>
              <a:buNone/>
              <a:defRPr lang="ko-KR" altLang="en-US" sz="48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stStyle>
          <a:p>
            <a:r>
              <a:rPr lang="ko-KR" altLang="en-US" dirty="0" smtClean="0"/>
              <a:t>마스터 제목 스타일 편집</a:t>
            </a:r>
            <a:endParaRPr lang="ko-KR" altLang="en-US" dirty="0"/>
          </a:p>
        </p:txBody>
      </p:sp>
      <p:pic>
        <p:nvPicPr>
          <p:cNvPr id="4"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1760" b="78"/>
          <a:stretch/>
        </p:blipFill>
        <p:spPr bwMode="auto">
          <a:xfrm flipV="1">
            <a:off x="-15552" y="2529044"/>
            <a:ext cx="9906347" cy="435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제목 3"/>
          <p:cNvSpPr txBox="1">
            <a:spLocks/>
          </p:cNvSpPr>
          <p:nvPr userDrawn="1"/>
        </p:nvSpPr>
        <p:spPr>
          <a:xfrm>
            <a:off x="-4605" y="1597921"/>
            <a:ext cx="9906000" cy="1862246"/>
          </a:xfrm>
          <a:prstGeom prst="rect">
            <a:avLst/>
          </a:prstGeom>
        </p:spPr>
        <p:txBody>
          <a:bodyPr/>
          <a:lstStyle>
            <a:lvl1pPr algn="l" rtl="0" eaLnBrk="1" fontAlgn="base" latinLnBrk="1" hangingPunct="1">
              <a:spcBef>
                <a:spcPct val="0"/>
              </a:spcBef>
              <a:spcAft>
                <a:spcPct val="0"/>
              </a:spcAft>
              <a:defRPr sz="3800" b="1">
                <a:solidFill>
                  <a:srgbClr val="003399"/>
                </a:solidFill>
                <a:latin typeface="+mj-lt"/>
                <a:ea typeface="+mj-ea"/>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pPr algn="ctr"/>
            <a:r>
              <a:rPr kumimoji="0" lang="en-US" altLang="ko-KR" sz="4400" kern="0" dirty="0" smtClean="0"/>
              <a:t>Preparing for </a:t>
            </a:r>
            <a:br>
              <a:rPr kumimoji="0" lang="en-US" altLang="ko-KR" sz="4400" kern="0" dirty="0" smtClean="0"/>
            </a:br>
            <a:r>
              <a:rPr kumimoji="0" lang="en-US" altLang="ko-KR" sz="4400" kern="0" dirty="0" smtClean="0"/>
              <a:t>Software-Oriented Society </a:t>
            </a:r>
            <a:endParaRPr kumimoji="0" lang="ko-KR" altLang="en-US" kern="0" dirty="0"/>
          </a:p>
        </p:txBody>
      </p:sp>
      <p:sp>
        <p:nvSpPr>
          <p:cNvPr id="7" name="부제목 1"/>
          <p:cNvSpPr>
            <a:spLocks noGrp="1"/>
          </p:cNvSpPr>
          <p:nvPr>
            <p:ph type="subTitle" idx="1"/>
          </p:nvPr>
        </p:nvSpPr>
        <p:spPr>
          <a:xfrm>
            <a:off x="-15552" y="3645024"/>
            <a:ext cx="9906000" cy="1680592"/>
          </a:xfrm>
          <a:prstGeom prst="rect">
            <a:avLst/>
          </a:prstGeom>
        </p:spPr>
        <p:txBody>
          <a:bodyPr/>
          <a:lstStyle>
            <a:lvl1pPr marL="0" indent="0" algn="ctr">
              <a:buNone/>
              <a:defRPr>
                <a:latin typeface="맑은 고딕" panose="020B0503020000020004" pitchFamily="50" charset="-127"/>
              </a:defRPr>
            </a:lvl1pPr>
          </a:lstStyle>
          <a:p>
            <a:r>
              <a:rPr lang="en-US" altLang="ko-KR" sz="1600" b="0" dirty="0" smtClean="0"/>
              <a:t>2015.10.5</a:t>
            </a:r>
          </a:p>
          <a:p>
            <a:r>
              <a:rPr lang="en-US" altLang="ko-KR" sz="2800" dirty="0" err="1"/>
              <a:t>Jin</a:t>
            </a:r>
            <a:r>
              <a:rPr lang="en-US" altLang="ko-KR" sz="2800" dirty="0"/>
              <a:t> </a:t>
            </a:r>
            <a:r>
              <a:rPr lang="en-US" altLang="ko-KR" sz="2800" dirty="0" err="1"/>
              <a:t>Hyung</a:t>
            </a:r>
            <a:r>
              <a:rPr lang="en-US" altLang="ko-KR" sz="2800" dirty="0"/>
              <a:t> </a:t>
            </a:r>
            <a:r>
              <a:rPr lang="en-US" altLang="ko-KR" sz="2800" dirty="0" smtClean="0"/>
              <a:t>Kim</a:t>
            </a:r>
          </a:p>
          <a:p>
            <a:r>
              <a:rPr lang="en-US" altLang="ko-KR" dirty="0"/>
              <a:t> </a:t>
            </a:r>
            <a:r>
              <a:rPr lang="en-US" altLang="ko-KR" sz="1800" dirty="0"/>
              <a:t>President, Software Policy &amp; Research Institute</a:t>
            </a:r>
          </a:p>
          <a:p>
            <a:r>
              <a:rPr lang="en-US" altLang="ko-KR" sz="1800" dirty="0"/>
              <a:t>Professor Emeritus of KAIST Computer Science Department</a:t>
            </a:r>
            <a:endParaRPr lang="ko-KR" altLang="en-US" sz="1800" dirty="0"/>
          </a:p>
          <a:p>
            <a:endParaRPr lang="ko-KR" altLang="en-US" dirty="0"/>
          </a:p>
          <a:p>
            <a:endParaRPr lang="en-US" altLang="ko-KR" dirty="0" smtClean="0"/>
          </a:p>
          <a:p>
            <a:endParaRPr lang="ko-KR" altLang="en-US" dirty="0"/>
          </a:p>
        </p:txBody>
      </p:sp>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47371" y="6029915"/>
            <a:ext cx="4011258" cy="364928"/>
          </a:xfrm>
          <a:prstGeom prst="rect">
            <a:avLst/>
          </a:prstGeom>
        </p:spPr>
      </p:pic>
      <p:pic>
        <p:nvPicPr>
          <p:cNvPr id="9" name="Picture 4" descr="C:\Users\yoon\Downloads\공공누리\type4.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16001" y="6453336"/>
            <a:ext cx="1433543"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63447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pic>
        <p:nvPicPr>
          <p:cNvPr id="5"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3826"/>
          <a:stretch/>
        </p:blipFill>
        <p:spPr bwMode="auto">
          <a:xfrm>
            <a:off x="-348" y="-31878"/>
            <a:ext cx="9906347" cy="688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제목 5"/>
          <p:cNvSpPr>
            <a:spLocks noGrp="1"/>
          </p:cNvSpPr>
          <p:nvPr>
            <p:ph type="title"/>
          </p:nvPr>
        </p:nvSpPr>
        <p:spPr>
          <a:xfrm>
            <a:off x="0" y="1350730"/>
            <a:ext cx="9906000" cy="782126"/>
          </a:xfrm>
          <a:prstGeom prst="rect">
            <a:avLst/>
          </a:prstGeom>
          <a:gradFill>
            <a:gsLst>
              <a:gs pos="0">
                <a:srgbClr val="002563">
                  <a:alpha val="75000"/>
                </a:srgbClr>
              </a:gs>
              <a:gs pos="33000">
                <a:srgbClr val="002563"/>
              </a:gs>
              <a:gs pos="91000">
                <a:srgbClr val="105BC3">
                  <a:alpha val="0"/>
                </a:srgbClr>
              </a:gs>
            </a:gsLst>
            <a:lin ang="0" scaled="1"/>
          </a:gradFill>
        </p:spPr>
        <p:txBody>
          <a:bodyPr anchor="ctr"/>
          <a:lstStyle>
            <a:lvl1pPr marL="627063" indent="0">
              <a:lnSpc>
                <a:spcPct val="120000"/>
              </a:lnSpc>
              <a:defRPr sz="3600">
                <a:solidFill>
                  <a:schemeClr val="bg1"/>
                </a:solidFill>
                <a:effectLst>
                  <a:outerShdw blurRad="38100" dist="38100" dir="2700000" algn="tl">
                    <a:srgbClr val="000000">
                      <a:alpha val="90000"/>
                    </a:srgbClr>
                  </a:outerShdw>
                </a:effectLst>
                <a:latin typeface="맑은 고딕" panose="020B0503020000020004" pitchFamily="50" charset="-127"/>
                <a:ea typeface="맑은 고딕" panose="020B0503020000020004" pitchFamily="50" charset="-127"/>
              </a:defRPr>
            </a:lvl1pPr>
          </a:lstStyle>
          <a:p>
            <a:r>
              <a:rPr lang="ko-KR" altLang="en-US" dirty="0" smtClean="0"/>
              <a:t>마스터 제목 스타일 편집</a:t>
            </a:r>
            <a:endParaRPr lang="ko-KR" altLang="en-US" dirty="0"/>
          </a:p>
        </p:txBody>
      </p:sp>
      <p:sp>
        <p:nvSpPr>
          <p:cNvPr id="12" name="내용 개체 틀 2"/>
          <p:cNvSpPr>
            <a:spLocks noGrp="1"/>
          </p:cNvSpPr>
          <p:nvPr>
            <p:ph idx="1"/>
          </p:nvPr>
        </p:nvSpPr>
        <p:spPr>
          <a:xfrm>
            <a:off x="668524" y="2276872"/>
            <a:ext cx="8568952" cy="3960440"/>
          </a:xfrm>
          <a:prstGeom prst="rect">
            <a:avLst/>
          </a:prstGeom>
          <a:solidFill>
            <a:schemeClr val="bg1"/>
          </a:solidFill>
        </p:spPr>
        <p:txBody>
          <a:bodyPr wrap="square" lIns="288000" tIns="288000" rIns="107275" bIns="53637">
            <a:noAutofit/>
          </a:bodyPr>
          <a:lstStyle>
            <a:lvl1pPr marL="449263" indent="-355600">
              <a:lnSpc>
                <a:spcPct val="120000"/>
              </a:lnSpc>
              <a:buClr>
                <a:srgbClr val="002563"/>
              </a:buClr>
              <a:buSzPct val="115000"/>
              <a:buFont typeface="+mj-lt"/>
              <a:buAutoNum type="arabicPeriod"/>
              <a:defRPr sz="2200" b="1" baseline="0">
                <a:solidFill>
                  <a:srgbClr val="002563"/>
                </a:solidFill>
                <a:effectLst/>
                <a:latin typeface="맑은 고딕" panose="020B0503020000020004" pitchFamily="50" charset="-127"/>
                <a:ea typeface="맑은 고딕" panose="020B0503020000020004" pitchFamily="50" charset="-127"/>
              </a:defRPr>
            </a:lvl1pPr>
            <a:lvl2pPr marL="449263" indent="-177800">
              <a:lnSpc>
                <a:spcPct val="120000"/>
              </a:lnSpc>
              <a:buClr>
                <a:schemeClr val="tx1"/>
              </a:buClr>
              <a:buSzPct val="75000"/>
              <a:buFont typeface="Arial" pitchFamily="34" charset="0"/>
              <a:buChar char="•"/>
              <a:defRPr sz="1800" b="1">
                <a:solidFill>
                  <a:srgbClr val="002563"/>
                </a:solidFill>
                <a:effectLst/>
                <a:latin typeface="맑은 고딕" panose="020B0503020000020004" pitchFamily="50" charset="-127"/>
                <a:ea typeface="맑은 고딕" panose="020B0503020000020004" pitchFamily="50" charset="-127"/>
              </a:defRPr>
            </a:lvl2pPr>
            <a:lvl3pPr marL="625475" indent="-177800">
              <a:lnSpc>
                <a:spcPct val="120000"/>
              </a:lnSpc>
              <a:buClr>
                <a:schemeClr val="tx1"/>
              </a:buClr>
              <a:buFont typeface="Arial" pitchFamily="34" charset="0"/>
              <a:buChar char="•"/>
              <a:defRPr sz="1600" b="0">
                <a:solidFill>
                  <a:srgbClr val="002563"/>
                </a:solidFill>
                <a:effectLst/>
                <a:latin typeface="맑은 고딕" panose="020B0503020000020004" pitchFamily="50" charset="-127"/>
                <a:ea typeface="맑은 고딕" panose="020B0503020000020004" pitchFamily="50" charset="-127"/>
              </a:defRPr>
            </a:lvl3pPr>
            <a:lvl4pPr marL="801688" indent="-176213">
              <a:lnSpc>
                <a:spcPct val="120000"/>
              </a:lnSpc>
              <a:buClr>
                <a:schemeClr val="tx1"/>
              </a:buClr>
              <a:buFont typeface="Arial" pitchFamily="34" charset="0"/>
              <a:buChar char="•"/>
              <a:defRPr sz="1400" b="0">
                <a:solidFill>
                  <a:srgbClr val="002563"/>
                </a:solidFill>
                <a:effectLst/>
                <a:latin typeface="맑은 고딕" panose="020B0503020000020004" pitchFamily="50" charset="-127"/>
                <a:ea typeface="맑은 고딕" panose="020B0503020000020004" pitchFamily="50" charset="-127"/>
              </a:defRPr>
            </a:lvl4pPr>
            <a:lvl5pPr marL="989013" indent="-187325">
              <a:lnSpc>
                <a:spcPct val="120000"/>
              </a:lnSpc>
              <a:buClr>
                <a:schemeClr val="tx1"/>
              </a:buClr>
              <a:buFont typeface="Arial" pitchFamily="34" charset="0"/>
              <a:buChar char="•"/>
              <a:defRPr sz="1200" b="0">
                <a:solidFill>
                  <a:srgbClr val="002563"/>
                </a:solidFill>
                <a:effectLst/>
                <a:latin typeface="맑은 고딕" panose="020B0503020000020004" pitchFamily="50" charset="-127"/>
                <a:ea typeface="맑은 고딕" panose="020B0503020000020004" pitchFamily="50"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extLst>
      <p:ext uri="{BB962C8B-B14F-4D97-AF65-F5344CB8AC3E}">
        <p14:creationId xmlns:p14="http://schemas.microsoft.com/office/powerpoint/2010/main" val="821217114"/>
      </p:ext>
    </p:extLst>
  </p:cSld>
  <p:clrMapOvr>
    <a:masterClrMapping/>
  </p:clrMapOvr>
  <p:transition xmlns:p14="http://schemas.microsoft.com/office/powerpoint/2010/main"/>
  <p:timing>
    <p:tnLst>
      <p:par>
        <p:cTn xmlns:p14="http://schemas.microsoft.com/office/powerpoint/2010/main" id="1" dur="indefinite" restart="never" nodeType="tmRoot"/>
      </p:par>
    </p:tnLst>
  </p:timing>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제목 슬라이드">
    <p:spTree>
      <p:nvGrpSpPr>
        <p:cNvPr id="1" name=""/>
        <p:cNvGrpSpPr/>
        <p:nvPr/>
      </p:nvGrpSpPr>
      <p:grpSpPr>
        <a:xfrm>
          <a:off x="0" y="0"/>
          <a:ext cx="0" cy="0"/>
          <a:chOff x="0" y="0"/>
          <a:chExt cx="0" cy="0"/>
        </a:xfrm>
      </p:grpSpPr>
      <p:pic>
        <p:nvPicPr>
          <p:cNvPr id="5"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3826"/>
          <a:stretch/>
        </p:blipFill>
        <p:spPr bwMode="auto">
          <a:xfrm>
            <a:off x="-348" y="-31878"/>
            <a:ext cx="9906347" cy="688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모서리가 둥근 직사각형 1"/>
          <p:cNvSpPr/>
          <p:nvPr userDrawn="1"/>
        </p:nvSpPr>
        <p:spPr bwMode="auto">
          <a:xfrm>
            <a:off x="344488" y="548680"/>
            <a:ext cx="9217024" cy="5904656"/>
          </a:xfrm>
          <a:prstGeom prst="roundRect">
            <a:avLst>
              <a:gd name="adj" fmla="val 0"/>
            </a:avLst>
          </a:prstGeom>
          <a:gradFill rotWithShape="0">
            <a:gsLst>
              <a:gs pos="0">
                <a:schemeClr val="bg1">
                  <a:alpha val="85000"/>
                </a:schemeClr>
              </a:gs>
              <a:gs pos="100000">
                <a:schemeClr val="bg1"/>
              </a:gs>
            </a:gsLst>
            <a:lin ang="5400000" scaled="0"/>
          </a:gradFill>
          <a:ln w="9525">
            <a:noFill/>
            <a:round/>
            <a:headEnd/>
            <a:tailEnd/>
          </a:ln>
        </p:spPr>
        <p:txBody>
          <a:bodyPr wrap="none" rtlCol="0" anchor="ctr"/>
          <a:lstStyle/>
          <a:p>
            <a:pPr algn="ctr"/>
            <a:endParaRPr lang="ko-KR" altLang="en-US" sz="18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888239425"/>
      </p:ext>
    </p:extLst>
  </p:cSld>
  <p:clrMapOvr>
    <a:masterClrMapping/>
  </p:clrMapOvr>
  <p:transition xmlns:p14="http://schemas.microsoft.com/office/powerpoint/2010/main"/>
  <p:timing>
    <p:tnLst>
      <p:par>
        <p:cTn xmlns:p14="http://schemas.microsoft.com/office/powerpoint/2010/main" id="1" dur="indefinite" restart="never" nodeType="tmRoot"/>
      </p:par>
    </p:tnLst>
  </p:timing>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1760" b="78"/>
          <a:stretch/>
        </p:blipFill>
        <p:spPr bwMode="auto">
          <a:xfrm>
            <a:off x="-348" y="0"/>
            <a:ext cx="9906347" cy="435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내용 개체 틀 2"/>
          <p:cNvSpPr>
            <a:spLocks noGrp="1"/>
          </p:cNvSpPr>
          <p:nvPr>
            <p:ph idx="1"/>
          </p:nvPr>
        </p:nvSpPr>
        <p:spPr>
          <a:xfrm>
            <a:off x="380492" y="1196752"/>
            <a:ext cx="9145016" cy="5328592"/>
          </a:xfrm>
          <a:prstGeom prst="rect">
            <a:avLst/>
          </a:prstGeom>
        </p:spPr>
        <p:txBody>
          <a:bodyPr wrap="square" lIns="107275" tIns="144000" rIns="107275" bIns="53637">
            <a:noAutofit/>
          </a:bodyPr>
          <a:lstStyle>
            <a:lvl1pPr marL="449263" indent="-355600">
              <a:lnSpc>
                <a:spcPct val="120000"/>
              </a:lnSpc>
              <a:buClr>
                <a:srgbClr val="002563"/>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defRPr>
            </a:lvl1pPr>
            <a:lvl2pPr marL="449263" indent="-177800">
              <a:lnSpc>
                <a:spcPct val="120000"/>
              </a:lnSpc>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nSpc>
                <a:spcPct val="120000"/>
              </a:lnSpc>
              <a:buClr>
                <a:schemeClr val="tx1"/>
              </a:buClr>
              <a:buFont typeface="Arial" pitchFamily="34" charset="0"/>
              <a:buChar char="•"/>
              <a:defRPr sz="1600" b="0">
                <a:solidFill>
                  <a:srgbClr val="464646"/>
                </a:solidFill>
                <a:latin typeface="맑은 고딕" panose="020B0503020000020004" pitchFamily="50" charset="-127"/>
                <a:ea typeface="맑은 고딕" panose="020B0503020000020004" pitchFamily="50" charset="-127"/>
              </a:defRPr>
            </a:lvl3pPr>
            <a:lvl4pPr marL="801688" indent="-176213">
              <a:lnSpc>
                <a:spcPct val="120000"/>
              </a:lnSpc>
              <a:buClr>
                <a:schemeClr val="tx1"/>
              </a:buClr>
              <a:buFont typeface="Arial" pitchFamily="34" charset="0"/>
              <a:buChar char="•"/>
              <a:defRPr sz="1400" b="0">
                <a:solidFill>
                  <a:srgbClr val="464646"/>
                </a:solidFill>
                <a:latin typeface="맑은 고딕" panose="020B0503020000020004" pitchFamily="50" charset="-127"/>
                <a:ea typeface="맑은 고딕" panose="020B0503020000020004" pitchFamily="50" charset="-127"/>
              </a:defRPr>
            </a:lvl4pPr>
            <a:lvl5pPr marL="989013" indent="-187325">
              <a:lnSpc>
                <a:spcPct val="120000"/>
              </a:lnSpc>
              <a:buClr>
                <a:schemeClr val="tx1"/>
              </a:buClr>
              <a:buFont typeface="Arial" pitchFamily="34" charset="0"/>
              <a:buChar char="•"/>
              <a:defRPr sz="1200" b="0">
                <a:solidFill>
                  <a:srgbClr val="464646"/>
                </a:solidFill>
                <a:latin typeface="맑은 고딕" panose="020B0503020000020004" pitchFamily="50" charset="-127"/>
                <a:ea typeface="맑은 고딕" panose="020B0503020000020004" pitchFamily="50"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제목 1"/>
          <p:cNvSpPr>
            <a:spLocks noGrp="1"/>
          </p:cNvSpPr>
          <p:nvPr>
            <p:ph type="title"/>
          </p:nvPr>
        </p:nvSpPr>
        <p:spPr>
          <a:xfrm>
            <a:off x="1" y="17999"/>
            <a:ext cx="9921552" cy="1034737"/>
          </a:xfrm>
          <a:prstGeom prst="rect">
            <a:avLst/>
          </a:prstGeom>
          <a:ln>
            <a:noFill/>
          </a:ln>
        </p:spPr>
        <p:txBody>
          <a:bodyPr wrap="none" lIns="107275" tIns="53637" rIns="107275" bIns="53637" anchor="b">
            <a:noAutofit/>
          </a:bodyPr>
          <a:lstStyle>
            <a:lvl1pPr marL="0" indent="0" algn="ctr" defTabSz="1072743" rtl="0" eaLnBrk="1" latinLnBrk="0" hangingPunct="1">
              <a:lnSpc>
                <a:spcPct val="100000"/>
              </a:lnSpc>
              <a:spcBef>
                <a:spcPct val="0"/>
              </a:spcBef>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stStyle>
          <a:p>
            <a:r>
              <a:rPr lang="ko-KR" altLang="en-US" dirty="0" smtClean="0"/>
              <a:t>마스터 제목 스타일 편집</a:t>
            </a:r>
            <a:endParaRPr lang="ko-KR" altLang="en-US" dirty="0"/>
          </a:p>
        </p:txBody>
      </p:sp>
      <p:pic>
        <p:nvPicPr>
          <p:cNvPr id="7" name="그림 6"/>
          <p:cNvPicPr>
            <a:picLocks noChangeAspect="1"/>
          </p:cNvPicPr>
          <p:nvPr userDrawn="1"/>
        </p:nvPicPr>
        <p:blipFill rotWithShape="1">
          <a:blip r:embed="rId3" cstate="print">
            <a:extLst>
              <a:ext uri="{28A0092B-C50C-407E-A947-70E740481C1C}">
                <a14:useLocalDpi xmlns:a14="http://schemas.microsoft.com/office/drawing/2010/main" val="0"/>
              </a:ext>
            </a:extLst>
          </a:blip>
          <a:srcRect r="61029" b="-17192"/>
          <a:stretch/>
        </p:blipFill>
        <p:spPr>
          <a:xfrm>
            <a:off x="8918430" y="6686612"/>
            <a:ext cx="595205" cy="171386"/>
          </a:xfrm>
          <a:prstGeom prst="rect">
            <a:avLst/>
          </a:prstGeom>
        </p:spPr>
      </p:pic>
      <p:sp>
        <p:nvSpPr>
          <p:cNvPr id="8" name="슬라이드 번호 개체 틀 5"/>
          <p:cNvSpPr txBox="1">
            <a:spLocks/>
          </p:cNvSpPr>
          <p:nvPr userDrawn="1"/>
        </p:nvSpPr>
        <p:spPr>
          <a:xfrm>
            <a:off x="9540306" y="6692834"/>
            <a:ext cx="356362" cy="123111"/>
          </a:xfrm>
          <a:prstGeom prst="rect">
            <a:avLst/>
          </a:prstGeom>
          <a:ln>
            <a:noFill/>
          </a:ln>
        </p:spPr>
        <p:txBody>
          <a:bodyPr wrap="square" lIns="107275" tIns="0" rIns="107275" bIns="0">
            <a:spAutoFit/>
          </a:bodyPr>
          <a:lstStyle>
            <a:defPPr>
              <a:defRPr lang="ko-KR"/>
            </a:defPPr>
            <a:lvl1pPr marL="0" algn="ctr" defTabSz="914400" rtl="0" eaLnBrk="1" latinLnBrk="1" hangingPunct="1">
              <a:defRPr sz="800" kern="1200" baseline="0">
                <a:solidFill>
                  <a:schemeClr val="bg2"/>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fontAlgn="auto">
              <a:spcBef>
                <a:spcPts val="0"/>
              </a:spcBef>
              <a:spcAft>
                <a:spcPts val="0"/>
              </a:spcAft>
            </a:pPr>
            <a:fld id="{7FAB2ECF-54BC-4529-9761-96186C8F6D1E}" type="slidenum">
              <a:rPr kumimoji="0" lang="ko-KR" altLang="en-US" sz="800" b="1" smtClean="0">
                <a:solidFill>
                  <a:schemeClr val="tx1">
                    <a:lumMod val="50000"/>
                    <a:lumOff val="50000"/>
                  </a:schemeClr>
                </a:solidFill>
                <a:latin typeface="맑은 고딕" panose="020B0503020000020004" pitchFamily="50" charset="-127"/>
                <a:ea typeface="맑은 고딕" panose="020B0503020000020004" pitchFamily="50" charset="-127"/>
              </a:rPr>
              <a:pPr algn="ctr" fontAlgn="auto">
                <a:spcBef>
                  <a:spcPts val="0"/>
                </a:spcBef>
                <a:spcAft>
                  <a:spcPts val="0"/>
                </a:spcAft>
              </a:pPr>
              <a:t>‹#›</a:t>
            </a:fld>
            <a:endParaRPr kumimoji="0" lang="ko-KR" altLang="en-US" sz="800" b="1" dirty="0">
              <a:solidFill>
                <a:schemeClr val="tx1">
                  <a:lumMod val="50000"/>
                  <a:lumOff val="50000"/>
                </a:schemeClr>
              </a:solidFill>
              <a:latin typeface="맑은 고딕" panose="020B0503020000020004" pitchFamily="50" charset="-127"/>
              <a:ea typeface="맑은 고딕" panose="020B0503020000020004" pitchFamily="50" charset="-127"/>
            </a:endParaRPr>
          </a:p>
        </p:txBody>
      </p:sp>
      <p:sp>
        <p:nvSpPr>
          <p:cNvPr id="9" name="텍스트 개체 틀 4"/>
          <p:cNvSpPr>
            <a:spLocks noGrp="1"/>
          </p:cNvSpPr>
          <p:nvPr>
            <p:ph type="body" sz="quarter" idx="10"/>
          </p:nvPr>
        </p:nvSpPr>
        <p:spPr>
          <a:xfrm>
            <a:off x="0" y="6608307"/>
            <a:ext cx="8918429" cy="249693"/>
          </a:xfrm>
          <a:prstGeom prst="rect">
            <a:avLst/>
          </a:prstGeom>
        </p:spPr>
        <p:txBody>
          <a:bodyPr anchor="b">
            <a:noAutofit/>
          </a:bodyPr>
          <a:lstStyle>
            <a:lvl1pPr marL="90488" indent="0">
              <a:lnSpc>
                <a:spcPct val="50000"/>
              </a:lnSpc>
              <a:buNone/>
              <a:defRPr sz="700" b="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lvl="0"/>
            <a:endParaRPr lang="ko-KR" altLang="en-US" dirty="0"/>
          </a:p>
        </p:txBody>
      </p:sp>
      <p:cxnSp>
        <p:nvCxnSpPr>
          <p:cNvPr id="6" name="직선 연결선 5"/>
          <p:cNvCxnSpPr/>
          <p:nvPr userDrawn="1"/>
        </p:nvCxnSpPr>
        <p:spPr>
          <a:xfrm>
            <a:off x="9540306" y="6684208"/>
            <a:ext cx="0" cy="1737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직사각형 11"/>
          <p:cNvSpPr/>
          <p:nvPr userDrawn="1"/>
        </p:nvSpPr>
        <p:spPr bwMode="auto">
          <a:xfrm>
            <a:off x="380492" y="1052736"/>
            <a:ext cx="9145016" cy="36000"/>
          </a:xfrm>
          <a:prstGeom prst="rect">
            <a:avLst/>
          </a:prstGeom>
          <a:gradFill rotWithShape="0">
            <a:gsLst>
              <a:gs pos="0">
                <a:srgbClr val="00338E"/>
              </a:gs>
              <a:gs pos="50000">
                <a:srgbClr val="612FEA"/>
              </a:gs>
              <a:gs pos="100000">
                <a:srgbClr val="004070"/>
              </a:gs>
            </a:gsLst>
            <a:lin ang="0" scaled="1"/>
          </a:gradFill>
          <a:ln w="9525">
            <a:noFill/>
            <a:round/>
            <a:headEnd/>
            <a:tailEnd/>
          </a:ln>
        </p:spPr>
        <p:txBody>
          <a:bodyPr wrap="none" rtlCol="0" anchor="ctr"/>
          <a:lstStyle/>
          <a:p>
            <a:pPr algn="ctr"/>
            <a:endParaRPr lang="ko-KR" altLang="en-US" sz="18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7429075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1760" b="78"/>
          <a:stretch/>
        </p:blipFill>
        <p:spPr bwMode="auto">
          <a:xfrm>
            <a:off x="-348" y="0"/>
            <a:ext cx="9906347" cy="435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제목 1"/>
          <p:cNvSpPr>
            <a:spLocks noGrp="1"/>
          </p:cNvSpPr>
          <p:nvPr>
            <p:ph type="title"/>
          </p:nvPr>
        </p:nvSpPr>
        <p:spPr>
          <a:xfrm>
            <a:off x="1" y="17999"/>
            <a:ext cx="9921552" cy="6590308"/>
          </a:xfrm>
          <a:prstGeom prst="rect">
            <a:avLst/>
          </a:prstGeom>
          <a:ln>
            <a:noFill/>
          </a:ln>
        </p:spPr>
        <p:txBody>
          <a:bodyPr wrap="none" lIns="107275" tIns="53637" rIns="107275" bIns="53637" anchor="ctr">
            <a:noAutofit/>
          </a:bodyPr>
          <a:lstStyle>
            <a:lvl1pPr marL="90488" indent="0" algn="ctr" defTabSz="1072743" rtl="0" eaLnBrk="1" latinLnBrk="0" hangingPunct="1">
              <a:lnSpc>
                <a:spcPct val="120000"/>
              </a:lnSpc>
              <a:spcBef>
                <a:spcPct val="0"/>
              </a:spcBef>
              <a:buNone/>
              <a:defRPr lang="ko-KR" altLang="en-US" sz="48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89521862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사용자 지정 레이아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984971"/>
      </p:ext>
    </p:extLst>
  </p:cSld>
  <p:clrMapOvr>
    <a:masterClrMapping/>
  </p:clrMapOvr>
  <p:transition xmlns:p14="http://schemas.microsoft.com/office/powerpoint/2010/main"/>
  <p:timing>
    <p:tnLst>
      <p:par>
        <p:cTn xmlns:p14="http://schemas.microsoft.com/office/powerpoint/2010/main" id="1" dur="indefinite" restart="never" nodeType="tmRoot"/>
      </p:par>
    </p:tnLst>
  </p:timing>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사용자 지정 레이아웃">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384" t="4691" b="2929"/>
          <a:stretch/>
        </p:blipFill>
        <p:spPr bwMode="auto">
          <a:xfrm rot="10800000">
            <a:off x="2508425" y="-1"/>
            <a:ext cx="739757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직사각형 1"/>
          <p:cNvSpPr/>
          <p:nvPr userDrawn="1"/>
        </p:nvSpPr>
        <p:spPr bwMode="auto">
          <a:xfrm>
            <a:off x="-1" y="620686"/>
            <a:ext cx="9896669" cy="6237312"/>
          </a:xfrm>
          <a:prstGeom prst="rect">
            <a:avLst/>
          </a:prstGeom>
          <a:solidFill>
            <a:schemeClr val="bg1"/>
          </a:solidFill>
          <a:ln w="9525">
            <a:noFill/>
            <a:round/>
            <a:headEnd/>
            <a:tailEnd/>
          </a:ln>
          <a:effectLst>
            <a:glow rad="152400">
              <a:srgbClr val="0033CC">
                <a:alpha val="8000"/>
              </a:srgbClr>
            </a:glow>
          </a:effectLst>
        </p:spPr>
        <p:txBody>
          <a:bodyPr wrap="none" rtlCol="0" anchor="ctr"/>
          <a:lstStyle/>
          <a:p>
            <a:pPr algn="ctr"/>
            <a:endParaRPr lang="ko-KR" altLang="en-US" sz="1800" dirty="0"/>
          </a:p>
        </p:txBody>
      </p:sp>
      <p:sp>
        <p:nvSpPr>
          <p:cNvPr id="4" name="내용 개체 틀 2"/>
          <p:cNvSpPr>
            <a:spLocks noGrp="1"/>
          </p:cNvSpPr>
          <p:nvPr>
            <p:ph idx="1"/>
          </p:nvPr>
        </p:nvSpPr>
        <p:spPr>
          <a:xfrm>
            <a:off x="1796" y="620687"/>
            <a:ext cx="9904204" cy="6237313"/>
          </a:xfrm>
          <a:prstGeom prst="rect">
            <a:avLst/>
          </a:prstGeom>
        </p:spPr>
        <p:txBody>
          <a:bodyPr wrap="square" lIns="107275" tIns="144000" rIns="107275" bIns="53637">
            <a:noAutofit/>
          </a:bodyPr>
          <a:lstStyle>
            <a:lvl1pPr marL="449263" indent="-355600">
              <a:lnSpc>
                <a:spcPct val="120000"/>
              </a:lnSpc>
              <a:buClr>
                <a:srgbClr val="002563"/>
              </a:buClr>
              <a:buSzPct val="115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defRPr>
            </a:lvl1pPr>
            <a:lvl2pPr marL="449263" indent="-177800">
              <a:lnSpc>
                <a:spcPct val="120000"/>
              </a:lnSpc>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nSpc>
                <a:spcPct val="120000"/>
              </a:lnSpc>
              <a:buClr>
                <a:schemeClr val="tx1"/>
              </a:buClr>
              <a:buFont typeface="Arial" pitchFamily="34" charset="0"/>
              <a:buChar char="•"/>
              <a:defRPr sz="1600" b="0">
                <a:solidFill>
                  <a:srgbClr val="464646"/>
                </a:solidFill>
                <a:latin typeface="맑은 고딕" panose="020B0503020000020004" pitchFamily="50" charset="-127"/>
                <a:ea typeface="맑은 고딕" panose="020B0503020000020004" pitchFamily="50" charset="-127"/>
              </a:defRPr>
            </a:lvl3pPr>
            <a:lvl4pPr marL="801688" indent="-176213">
              <a:lnSpc>
                <a:spcPct val="120000"/>
              </a:lnSpc>
              <a:buClr>
                <a:schemeClr val="tx1"/>
              </a:buClr>
              <a:buFont typeface="Arial" pitchFamily="34" charset="0"/>
              <a:buChar char="•"/>
              <a:defRPr sz="1400" b="0">
                <a:solidFill>
                  <a:srgbClr val="464646"/>
                </a:solidFill>
                <a:latin typeface="맑은 고딕" panose="020B0503020000020004" pitchFamily="50" charset="-127"/>
                <a:ea typeface="맑은 고딕" panose="020B0503020000020004" pitchFamily="50" charset="-127"/>
              </a:defRPr>
            </a:lvl4pPr>
            <a:lvl5pPr marL="989013" indent="-187325">
              <a:lnSpc>
                <a:spcPct val="120000"/>
              </a:lnSpc>
              <a:buClr>
                <a:schemeClr val="tx1"/>
              </a:buClr>
              <a:buFont typeface="Arial" pitchFamily="34" charset="0"/>
              <a:buChar char="•"/>
              <a:defRPr sz="1200" b="0">
                <a:solidFill>
                  <a:srgbClr val="464646"/>
                </a:solidFill>
                <a:latin typeface="맑은 고딕" panose="020B0503020000020004" pitchFamily="50" charset="-127"/>
                <a:ea typeface="맑은 고딕" panose="020B0503020000020004" pitchFamily="50"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제목 1"/>
          <p:cNvSpPr>
            <a:spLocks noGrp="1"/>
          </p:cNvSpPr>
          <p:nvPr>
            <p:ph type="title"/>
          </p:nvPr>
        </p:nvSpPr>
        <p:spPr>
          <a:xfrm>
            <a:off x="1" y="17999"/>
            <a:ext cx="9921552" cy="584687"/>
          </a:xfrm>
          <a:prstGeom prst="rect">
            <a:avLst/>
          </a:prstGeom>
          <a:ln>
            <a:noFill/>
          </a:ln>
        </p:spPr>
        <p:txBody>
          <a:bodyPr wrap="none" lIns="107275" tIns="53637" rIns="107275" bIns="53637" anchor="ctr">
            <a:noAutofit/>
          </a:bodyPr>
          <a:lstStyle>
            <a:lvl1pPr marL="90488" indent="0" algn="l" defTabSz="1072743" rtl="0" eaLnBrk="1" latinLnBrk="0" hangingPunct="1">
              <a:lnSpc>
                <a:spcPct val="100000"/>
              </a:lnSpc>
              <a:spcBef>
                <a:spcPct val="0"/>
              </a:spcBef>
              <a:buNone/>
              <a:defRPr lang="ko-KR" altLang="en-US" sz="2800" b="1" kern="1200" cap="none" baseline="0" dirty="0">
                <a:solidFill>
                  <a:srgbClr val="002563"/>
                </a:solidFill>
                <a:effectLst>
                  <a:glow rad="101600">
                    <a:schemeClr val="bg1"/>
                  </a:glow>
                </a:effectLst>
                <a:latin typeface="맑은 고딕" panose="020B0503020000020004" pitchFamily="50" charset="-127"/>
                <a:ea typeface="맑은 고딕" panose="020B0503020000020004" pitchFamily="50" charset="-127"/>
                <a:cs typeface="+mj-cs"/>
              </a:defRPr>
            </a:lvl1pPr>
          </a:lstStyle>
          <a:p>
            <a:r>
              <a:rPr lang="ko-KR" altLang="en-US" dirty="0" smtClean="0"/>
              <a:t>마스터 제목 스타일 편집</a:t>
            </a:r>
            <a:endParaRPr lang="ko-KR" altLang="en-US" dirty="0"/>
          </a:p>
        </p:txBody>
      </p:sp>
      <p:pic>
        <p:nvPicPr>
          <p:cNvPr id="7" name="그림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328" y="6686612"/>
            <a:ext cx="1527296" cy="146244"/>
          </a:xfrm>
          <a:prstGeom prst="rect">
            <a:avLst/>
          </a:prstGeom>
        </p:spPr>
      </p:pic>
      <p:sp>
        <p:nvSpPr>
          <p:cNvPr id="8" name="슬라이드 번호 개체 틀 5"/>
          <p:cNvSpPr txBox="1">
            <a:spLocks/>
          </p:cNvSpPr>
          <p:nvPr userDrawn="1"/>
        </p:nvSpPr>
        <p:spPr>
          <a:xfrm>
            <a:off x="9489503" y="6692834"/>
            <a:ext cx="407165" cy="123111"/>
          </a:xfrm>
          <a:prstGeom prst="rect">
            <a:avLst/>
          </a:prstGeom>
          <a:ln>
            <a:noFill/>
          </a:ln>
        </p:spPr>
        <p:txBody>
          <a:bodyPr wrap="square" lIns="107275" tIns="0" rIns="107275" bIns="0">
            <a:spAutoFit/>
          </a:bodyPr>
          <a:lstStyle>
            <a:defPPr>
              <a:defRPr lang="ko-KR"/>
            </a:defPPr>
            <a:lvl1pPr marL="0" algn="ctr" defTabSz="914400" rtl="0" eaLnBrk="1" latinLnBrk="1" hangingPunct="1">
              <a:defRPr sz="800" kern="1200" baseline="0">
                <a:solidFill>
                  <a:schemeClr val="bg2"/>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fontAlgn="auto">
              <a:spcBef>
                <a:spcPts val="0"/>
              </a:spcBef>
              <a:spcAft>
                <a:spcPts val="0"/>
              </a:spcAft>
            </a:pPr>
            <a:fld id="{7FAB2ECF-54BC-4529-9761-96186C8F6D1E}" type="slidenum">
              <a:rPr kumimoji="0" lang="ko-KR" altLang="en-US" sz="800" b="1" smtClean="0">
                <a:solidFill>
                  <a:schemeClr val="tx1">
                    <a:lumMod val="50000"/>
                    <a:lumOff val="50000"/>
                  </a:schemeClr>
                </a:solidFill>
                <a:latin typeface="맑은 고딕" panose="020B0503020000020004" pitchFamily="50" charset="-127"/>
                <a:ea typeface="맑은 고딕" panose="020B0503020000020004" pitchFamily="50" charset="-127"/>
              </a:rPr>
              <a:pPr algn="ctr" fontAlgn="auto">
                <a:spcBef>
                  <a:spcPts val="0"/>
                </a:spcBef>
                <a:spcAft>
                  <a:spcPts val="0"/>
                </a:spcAft>
              </a:pPr>
              <a:t>‹#›</a:t>
            </a:fld>
            <a:endParaRPr kumimoji="0" lang="ko-KR" altLang="en-US" sz="800" b="1" dirty="0">
              <a:solidFill>
                <a:schemeClr val="tx1">
                  <a:lumMod val="50000"/>
                  <a:lumOff val="50000"/>
                </a:schemeClr>
              </a:solidFill>
              <a:latin typeface="맑은 고딕" panose="020B0503020000020004" pitchFamily="50" charset="-127"/>
              <a:ea typeface="맑은 고딕" panose="020B0503020000020004" pitchFamily="50" charset="-127"/>
            </a:endParaRPr>
          </a:p>
        </p:txBody>
      </p:sp>
      <p:sp>
        <p:nvSpPr>
          <p:cNvPr id="9" name="텍스트 개체 틀 4"/>
          <p:cNvSpPr>
            <a:spLocks noGrp="1"/>
          </p:cNvSpPr>
          <p:nvPr>
            <p:ph type="body" sz="quarter" idx="10"/>
          </p:nvPr>
        </p:nvSpPr>
        <p:spPr>
          <a:xfrm>
            <a:off x="1" y="6608307"/>
            <a:ext cx="7833320" cy="249693"/>
          </a:xfrm>
          <a:prstGeom prst="rect">
            <a:avLst/>
          </a:prstGeom>
        </p:spPr>
        <p:txBody>
          <a:bodyPr anchor="b">
            <a:noAutofit/>
          </a:bodyPr>
          <a:lstStyle>
            <a:lvl1pPr marL="90488" indent="0">
              <a:buNone/>
              <a:defRPr sz="800" b="0">
                <a:solidFill>
                  <a:schemeClr val="tx1">
                    <a:lumMod val="65000"/>
                    <a:lumOff val="35000"/>
                  </a:schemeClr>
                </a:solidFill>
                <a:latin typeface="맑은 고딕" panose="020B0503020000020004" pitchFamily="50" charset="-127"/>
                <a:ea typeface="맑은 고딕" panose="020B0503020000020004" pitchFamily="50" charset="-127"/>
              </a:defRPr>
            </a:lvl1pPr>
          </a:lstStyle>
          <a:p>
            <a:pPr lvl="0"/>
            <a:endParaRPr lang="ko-KR" altLang="en-US" dirty="0"/>
          </a:p>
        </p:txBody>
      </p:sp>
      <p:cxnSp>
        <p:nvCxnSpPr>
          <p:cNvPr id="6" name="직선 연결선 5"/>
          <p:cNvCxnSpPr/>
          <p:nvPr userDrawn="1"/>
        </p:nvCxnSpPr>
        <p:spPr>
          <a:xfrm>
            <a:off x="9489504" y="6684208"/>
            <a:ext cx="0" cy="1737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95999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54041"/>
      </p:ext>
    </p:extLst>
  </p:cSld>
  <p:clrMap bg1="lt1" tx1="dk1" bg2="lt2" tx2="dk2" accent1="accent1" accent2="accent2" accent3="accent3" accent4="accent4" accent5="accent5" accent6="accent6" hlink="hlink" folHlink="folHlink"/>
  <p:sldLayoutIdLst>
    <p:sldLayoutId id="2147485418" r:id="rId1"/>
    <p:sldLayoutId id="2147485426" r:id="rId2"/>
    <p:sldLayoutId id="2147485419" r:id="rId3"/>
    <p:sldLayoutId id="2147485420" r:id="rId4"/>
    <p:sldLayoutId id="2147485424" r:id="rId5"/>
    <p:sldLayoutId id="2147485425" r:id="rId6"/>
    <p:sldLayoutId id="2147485423" r:id="rId7"/>
    <p:sldLayoutId id="2147485428" r:id="rId8"/>
  </p:sldLayoutIdLst>
  <p:transition xmlns:p14="http://schemas.microsoft.com/office/powerpoint/2010/main"/>
  <p:timing>
    <p:tnLst>
      <p:par>
        <p:cTn xmlns:p14="http://schemas.microsoft.com/office/powerpoint/2010/main" id="1" dur="indefinite" restart="never" nodeType="tmRoot"/>
      </p:par>
    </p:tnLst>
  </p:timing>
  <p:hf sldNum="0" hdr="0" ftr="0"/>
  <p:txStyles>
    <p:titleStyle>
      <a:lvl1pPr algn="l" rtl="0" eaLnBrk="1" fontAlgn="base" latinLnBrk="1" hangingPunct="1">
        <a:spcBef>
          <a:spcPct val="0"/>
        </a:spcBef>
        <a:spcAft>
          <a:spcPct val="0"/>
        </a:spcAft>
        <a:defRPr sz="3800" b="1">
          <a:solidFill>
            <a:srgbClr val="003399"/>
          </a:solidFill>
          <a:latin typeface="+mj-lt"/>
          <a:ea typeface="+mj-ea"/>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p:titleStyle>
    <p:bodyStyle>
      <a:lvl1pPr marL="320333" indent="-320333" algn="l" rtl="0" eaLnBrk="1" fontAlgn="base" latinLnBrk="1" hangingPunct="1">
        <a:spcBef>
          <a:spcPts val="704"/>
        </a:spcBef>
        <a:spcAft>
          <a:spcPct val="0"/>
        </a:spcAft>
        <a:buClr>
          <a:schemeClr val="accent1"/>
        </a:buClr>
        <a:buSzPct val="76000"/>
        <a:buFont typeface="Wingdings" pitchFamily="2" charset="2"/>
        <a:buChar char="u"/>
        <a:defRPr sz="3100" b="1">
          <a:solidFill>
            <a:schemeClr val="tx1"/>
          </a:solidFill>
          <a:latin typeface="+mn-lt"/>
          <a:ea typeface="+mn-ea"/>
          <a:cs typeface="+mn-cs"/>
        </a:defRPr>
      </a:lvl1pPr>
      <a:lvl2pPr marL="642528" indent="-320333" algn="l" rtl="0" eaLnBrk="1" fontAlgn="base" latinLnBrk="1" hangingPunct="1">
        <a:spcBef>
          <a:spcPts val="587"/>
        </a:spcBef>
        <a:spcAft>
          <a:spcPct val="0"/>
        </a:spcAft>
        <a:buClr>
          <a:schemeClr val="accent2"/>
        </a:buClr>
        <a:buSzPct val="76000"/>
        <a:buFont typeface="Wingdings" pitchFamily="2" charset="2"/>
        <a:buChar char="u"/>
        <a:defRPr sz="2700" b="1">
          <a:solidFill>
            <a:schemeClr val="tx1">
              <a:lumMod val="75000"/>
              <a:lumOff val="25000"/>
            </a:schemeClr>
          </a:solidFill>
          <a:latin typeface="+mn-lt"/>
          <a:ea typeface="+mn-ea"/>
        </a:defRPr>
      </a:lvl2pPr>
      <a:lvl3pPr marL="964725" indent="-268186" algn="l" rtl="0" eaLnBrk="1" fontAlgn="base" latinLnBrk="1" hangingPunct="1">
        <a:spcBef>
          <a:spcPts val="587"/>
        </a:spcBef>
        <a:spcAft>
          <a:spcPct val="0"/>
        </a:spcAft>
        <a:buClr>
          <a:srgbClr val="BCBCBC"/>
        </a:buClr>
        <a:buSzPct val="76000"/>
        <a:buFont typeface="Wingdings" pitchFamily="2" charset="2"/>
        <a:buChar char="u"/>
        <a:defRPr sz="2300" b="1">
          <a:solidFill>
            <a:schemeClr val="tx1">
              <a:lumMod val="65000"/>
              <a:lumOff val="35000"/>
            </a:schemeClr>
          </a:solidFill>
          <a:latin typeface="+mn-lt"/>
          <a:ea typeface="+mn-ea"/>
        </a:defRPr>
      </a:lvl3pPr>
      <a:lvl4pPr marL="1286920" indent="-268186" algn="l" rtl="0" eaLnBrk="1" fontAlgn="base" latinLnBrk="1" hangingPunct="1">
        <a:spcBef>
          <a:spcPts val="469"/>
        </a:spcBef>
        <a:spcAft>
          <a:spcPct val="0"/>
        </a:spcAft>
        <a:buClr>
          <a:srgbClr val="8BA2B4"/>
        </a:buClr>
        <a:buSzPct val="70000"/>
        <a:buFont typeface="Wingdings" pitchFamily="2" charset="2"/>
        <a:buChar char="u"/>
        <a:defRPr b="1">
          <a:solidFill>
            <a:schemeClr val="tx1">
              <a:lumMod val="65000"/>
              <a:lumOff val="35000"/>
            </a:schemeClr>
          </a:solidFill>
          <a:latin typeface="+mn-lt"/>
          <a:ea typeface="+mn-ea"/>
        </a:defRPr>
      </a:lvl4pPr>
      <a:lvl5pPr marL="1609115" indent="-268186" algn="l" rtl="0" eaLnBrk="1" fontAlgn="base" latinLnBrk="1" hangingPunct="1">
        <a:spcBef>
          <a:spcPts val="352"/>
        </a:spcBef>
        <a:spcAft>
          <a:spcPct val="0"/>
        </a:spcAft>
        <a:buClr>
          <a:schemeClr val="accent2"/>
        </a:buClr>
        <a:buSzPct val="70000"/>
        <a:buFont typeface="Wingdings" pitchFamily="2" charset="2"/>
        <a:buChar char="u"/>
        <a:defRPr sz="1900" b="1">
          <a:solidFill>
            <a:schemeClr val="tx1">
              <a:lumMod val="65000"/>
              <a:lumOff val="35000"/>
            </a:schemeClr>
          </a:solidFill>
          <a:latin typeface="+mn-lt"/>
          <a:ea typeface="+mn-ea"/>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p:bodyStyle>
    <p:otherStyle>
      <a:defPPr>
        <a:defRPr lang="ko-KR"/>
      </a:defPPr>
      <a:lvl1pPr marL="0" algn="l" defTabSz="1072743" rtl="0" eaLnBrk="1" latinLnBrk="1" hangingPunct="1">
        <a:defRPr sz="2100" kern="1200">
          <a:solidFill>
            <a:schemeClr val="tx1"/>
          </a:solidFill>
          <a:latin typeface="+mn-lt"/>
          <a:ea typeface="+mn-ea"/>
          <a:cs typeface="+mn-cs"/>
        </a:defRPr>
      </a:lvl1pPr>
      <a:lvl2pPr marL="536372" algn="l" defTabSz="1072743" rtl="0" eaLnBrk="1" latinLnBrk="1" hangingPunct="1">
        <a:defRPr sz="2100" kern="1200">
          <a:solidFill>
            <a:schemeClr val="tx1"/>
          </a:solidFill>
          <a:latin typeface="+mn-lt"/>
          <a:ea typeface="+mn-ea"/>
          <a:cs typeface="+mn-cs"/>
        </a:defRPr>
      </a:lvl2pPr>
      <a:lvl3pPr marL="1072743" algn="l" defTabSz="1072743" rtl="0" eaLnBrk="1" latinLnBrk="1" hangingPunct="1">
        <a:defRPr sz="2100" kern="1200">
          <a:solidFill>
            <a:schemeClr val="tx1"/>
          </a:solidFill>
          <a:latin typeface="+mn-lt"/>
          <a:ea typeface="+mn-ea"/>
          <a:cs typeface="+mn-cs"/>
        </a:defRPr>
      </a:lvl3pPr>
      <a:lvl4pPr marL="1609115" algn="l" defTabSz="1072743" rtl="0" eaLnBrk="1" latinLnBrk="1" hangingPunct="1">
        <a:defRPr sz="2100" kern="1200">
          <a:solidFill>
            <a:schemeClr val="tx1"/>
          </a:solidFill>
          <a:latin typeface="+mn-lt"/>
          <a:ea typeface="+mn-ea"/>
          <a:cs typeface="+mn-cs"/>
        </a:defRPr>
      </a:lvl4pPr>
      <a:lvl5pPr marL="2145487" algn="l" defTabSz="1072743" rtl="0" eaLnBrk="1" latinLnBrk="1" hangingPunct="1">
        <a:defRPr sz="2100" kern="1200">
          <a:solidFill>
            <a:schemeClr val="tx1"/>
          </a:solidFill>
          <a:latin typeface="+mn-lt"/>
          <a:ea typeface="+mn-ea"/>
          <a:cs typeface="+mn-cs"/>
        </a:defRPr>
      </a:lvl5pPr>
      <a:lvl6pPr marL="2681859" algn="l" defTabSz="1072743" rtl="0" eaLnBrk="1" latinLnBrk="1" hangingPunct="1">
        <a:defRPr sz="2100" kern="1200">
          <a:solidFill>
            <a:schemeClr val="tx1"/>
          </a:solidFill>
          <a:latin typeface="+mn-lt"/>
          <a:ea typeface="+mn-ea"/>
          <a:cs typeface="+mn-cs"/>
        </a:defRPr>
      </a:lvl6pPr>
      <a:lvl7pPr marL="3218230" algn="l" defTabSz="1072743" rtl="0" eaLnBrk="1" latinLnBrk="1" hangingPunct="1">
        <a:defRPr sz="2100" kern="1200">
          <a:solidFill>
            <a:schemeClr val="tx1"/>
          </a:solidFill>
          <a:latin typeface="+mn-lt"/>
          <a:ea typeface="+mn-ea"/>
          <a:cs typeface="+mn-cs"/>
        </a:defRPr>
      </a:lvl7pPr>
      <a:lvl8pPr marL="3754602" algn="l" defTabSz="1072743" rtl="0" eaLnBrk="1" latinLnBrk="1" hangingPunct="1">
        <a:defRPr sz="2100" kern="1200">
          <a:solidFill>
            <a:schemeClr val="tx1"/>
          </a:solidFill>
          <a:latin typeface="+mn-lt"/>
          <a:ea typeface="+mn-ea"/>
          <a:cs typeface="+mn-cs"/>
        </a:defRPr>
      </a:lvl8pPr>
      <a:lvl9pPr marL="4290974" algn="l" defTabSz="1072743" rtl="0" eaLnBrk="1" latinLnBrk="1"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dreads.com/author/show/1943750.Eric_Bates" TargetMode="External"/><Relationship Id="rId4"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7.wmf"/><Relationship Id="rId5" Type="http://schemas.openxmlformats.org/officeDocument/2006/relationships/image" Target="../media/image8.wmf"/><Relationship Id="rId6" Type="http://schemas.openxmlformats.org/officeDocument/2006/relationships/image" Target="../media/image9.wmf"/><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9.gif"/><Relationship Id="rId4"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jpe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28.xml.rels><?xml version="1.0" encoding="UTF-8" standalone="yes"?>
<Relationships xmlns="http://schemas.openxmlformats.org/package/2006/relationships"><Relationship Id="rId11" Type="http://schemas.openxmlformats.org/officeDocument/2006/relationships/image" Target="../media/image86.jpeg"/><Relationship Id="rId12" Type="http://schemas.openxmlformats.org/officeDocument/2006/relationships/image" Target="../media/image87.jpeg"/><Relationship Id="rId13" Type="http://schemas.openxmlformats.org/officeDocument/2006/relationships/image" Target="../media/image88.jpeg"/><Relationship Id="rId14" Type="http://schemas.openxmlformats.org/officeDocument/2006/relationships/image" Target="../media/image89.jpeg"/><Relationship Id="rId15" Type="http://schemas.openxmlformats.org/officeDocument/2006/relationships/image" Target="../media/image90.jpeg"/><Relationship Id="rId16" Type="http://schemas.openxmlformats.org/officeDocument/2006/relationships/image" Target="../media/image91.jpeg"/><Relationship Id="rId17" Type="http://schemas.openxmlformats.org/officeDocument/2006/relationships/image" Target="../media/image92.jpeg"/><Relationship Id="rId18" Type="http://schemas.openxmlformats.org/officeDocument/2006/relationships/image" Target="../media/image93.jpeg"/><Relationship Id="rId19" Type="http://schemas.openxmlformats.org/officeDocument/2006/relationships/image" Target="../media/image94.gif"/><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www.theregister.co.uk/2014/03/18/apple_maintains_big_profitability_lead_in_growing_smartphone_market/" TargetMode="External"/><Relationship Id="rId4"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chart" Target="../charts/chart2.xml"/><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image" Target="../media/image104.jpeg"/><Relationship Id="rId9" Type="http://schemas.openxmlformats.org/officeDocument/2006/relationships/image" Target="../media/image105.jpeg"/><Relationship Id="rId10" Type="http://schemas.openxmlformats.org/officeDocument/2006/relationships/image" Target="../media/image106.jpeg"/><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0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08.wmf"/></Relationships>
</file>

<file path=ppt/slides/_rels/slide4.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jpeg"/><Relationship Id="rId13" Type="http://schemas.openxmlformats.org/officeDocument/2006/relationships/image" Target="../media/image22.jpeg"/><Relationship Id="rId14" Type="http://schemas.openxmlformats.org/officeDocument/2006/relationships/image" Target="../media/image23.png"/><Relationship Id="rId15" Type="http://schemas.openxmlformats.org/officeDocument/2006/relationships/image" Target="../media/image24.jpeg"/><Relationship Id="rId16" Type="http://schemas.openxmlformats.org/officeDocument/2006/relationships/image" Target="../media/image25.jpeg"/><Relationship Id="rId17" Type="http://schemas.openxmlformats.org/officeDocument/2006/relationships/image" Target="../media/image26.jpeg"/><Relationship Id="rId18" Type="http://schemas.openxmlformats.org/officeDocument/2006/relationships/image" Target="../media/image27.jpeg"/><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jpeg"/><Relationship Id="rId4" Type="http://schemas.openxmlformats.org/officeDocument/2006/relationships/hyperlink" Target="http://upload.wikimedia.org/wikipedia/en/5/5d/Avatarmotioncapture.jpg" TargetMode="External"/><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prstGeom prst="rect">
            <a:avLst/>
          </a:prstGeom>
        </p:spPr>
        <p:txBody>
          <a:bodyPr/>
          <a:lstStyle/>
          <a:p>
            <a:pPr>
              <a:lnSpc>
                <a:spcPct val="100000"/>
              </a:lnSpc>
            </a:pPr>
            <a:r>
              <a:rPr lang="en-US" altLang="ko-KR" sz="4400" dirty="0" smtClean="0"/>
              <a:t>Preparing for the </a:t>
            </a:r>
            <a:br>
              <a:rPr lang="en-US" altLang="ko-KR" sz="4400" dirty="0" smtClean="0"/>
            </a:br>
            <a:r>
              <a:rPr lang="en-US" altLang="ko-KR" sz="4400" dirty="0" smtClean="0"/>
              <a:t>Software-Oriented Society </a:t>
            </a:r>
            <a:endParaRPr lang="ko-KR" altLang="en-US" dirty="0"/>
          </a:p>
        </p:txBody>
      </p:sp>
      <p:sp>
        <p:nvSpPr>
          <p:cNvPr id="2" name="부제목 1"/>
          <p:cNvSpPr>
            <a:spLocks noGrp="1"/>
          </p:cNvSpPr>
          <p:nvPr>
            <p:ph type="subTitle" idx="1"/>
          </p:nvPr>
        </p:nvSpPr>
        <p:spPr>
          <a:xfrm>
            <a:off x="0" y="3573016"/>
            <a:ext cx="9906000" cy="1680592"/>
          </a:xfrm>
        </p:spPr>
        <p:txBody>
          <a:bodyPr/>
          <a:lstStyle/>
          <a:p>
            <a:r>
              <a:rPr lang="en-US" altLang="ko-KR" sz="1800" b="0" dirty="0" smtClean="0"/>
              <a:t>2015.10.5</a:t>
            </a:r>
          </a:p>
          <a:p>
            <a:endParaRPr lang="en-US" altLang="ko-KR" sz="1600" b="0" dirty="0" smtClean="0"/>
          </a:p>
          <a:p>
            <a:r>
              <a:rPr lang="en-US" altLang="ko-KR" sz="2800" dirty="0" err="1"/>
              <a:t>Jin</a:t>
            </a:r>
            <a:r>
              <a:rPr lang="en-US" altLang="ko-KR" sz="2800" dirty="0"/>
              <a:t> </a:t>
            </a:r>
            <a:r>
              <a:rPr lang="en-US" altLang="ko-KR" sz="2800" dirty="0" err="1"/>
              <a:t>Hyung</a:t>
            </a:r>
            <a:r>
              <a:rPr lang="en-US" altLang="ko-KR" sz="2800" dirty="0"/>
              <a:t> </a:t>
            </a:r>
            <a:r>
              <a:rPr lang="en-US" altLang="ko-KR" sz="2800" dirty="0" smtClean="0"/>
              <a:t>Kim</a:t>
            </a:r>
          </a:p>
          <a:p>
            <a:r>
              <a:rPr lang="en-US" altLang="ko-KR" dirty="0"/>
              <a:t> </a:t>
            </a:r>
            <a:r>
              <a:rPr lang="en-US" altLang="ko-KR" sz="1800" dirty="0"/>
              <a:t>President, Software Policy &amp; Research Institute</a:t>
            </a:r>
          </a:p>
          <a:p>
            <a:r>
              <a:rPr lang="en-US" altLang="ko-KR" sz="1800" dirty="0"/>
              <a:t>Professor Emeritus of KAIST Computer Science Department</a:t>
            </a:r>
            <a:endParaRPr lang="ko-KR" altLang="en-US" sz="1800" dirty="0"/>
          </a:p>
          <a:p>
            <a:endParaRPr lang="ko-KR" altLang="en-US" dirty="0"/>
          </a:p>
          <a:p>
            <a:endParaRPr lang="en-US" altLang="ko-KR" dirty="0" smtClean="0"/>
          </a:p>
          <a:p>
            <a:endParaRPr lang="ko-KR" altLang="en-US" dirty="0"/>
          </a:p>
        </p:txBody>
      </p:sp>
    </p:spTree>
    <p:extLst>
      <p:ext uri="{BB962C8B-B14F-4D97-AF65-F5344CB8AC3E}">
        <p14:creationId xmlns:p14="http://schemas.microsoft.com/office/powerpoint/2010/main" val="3584651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What</a:t>
            </a:r>
            <a:r>
              <a:rPr lang="ko-KR" altLang="en-US" dirty="0" smtClean="0"/>
              <a:t> </a:t>
            </a:r>
            <a:r>
              <a:rPr lang="en-US" altLang="ko-KR" dirty="0" smtClean="0"/>
              <a:t>SW Can Do</a:t>
            </a:r>
            <a:endParaRPr lang="ko-KR" altLang="en-US" dirty="0"/>
          </a:p>
        </p:txBody>
      </p:sp>
      <p:sp>
        <p:nvSpPr>
          <p:cNvPr id="6" name="텍스트 개체 틀 5"/>
          <p:cNvSpPr>
            <a:spLocks noGrp="1"/>
          </p:cNvSpPr>
          <p:nvPr>
            <p:ph type="body" sz="quarter" idx="10"/>
          </p:nvPr>
        </p:nvSpPr>
        <p:spPr/>
        <p:txBody>
          <a:bodyPr/>
          <a:lstStyle/>
          <a:p>
            <a:r>
              <a:rPr lang="fr-FR" altLang="ko-KR" dirty="0"/>
              <a:t>[Source : Google Image, http://www.freepik.com</a:t>
            </a:r>
            <a:r>
              <a:rPr lang="fr-FR" altLang="ko-KR" dirty="0" smtClean="0"/>
              <a:t>]</a:t>
            </a:r>
            <a:endParaRPr lang="fr-FR" altLang="ko-KR" dirty="0"/>
          </a:p>
        </p:txBody>
      </p:sp>
      <p:pic>
        <p:nvPicPr>
          <p:cNvPr id="10" name="Picture 4" descr="http://elearningexperts.files.wordpress.com/2012/07/knowled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152" y="1773601"/>
            <a:ext cx="2252785" cy="2581171"/>
          </a:xfrm>
          <a:prstGeom prst="rect">
            <a:avLst/>
          </a:prstGeom>
          <a:noFill/>
          <a:extLst>
            <a:ext uri="{909E8E84-426E-40dd-AFC4-6F175D3DCCD1}">
              <a14:hiddenFill xmlns:a14="http://schemas.microsoft.com/office/drawing/2010/main">
                <a:solidFill>
                  <a:srgbClr val="FFFFFF"/>
                </a:solidFill>
              </a14:hiddenFill>
            </a:ext>
          </a:extLst>
        </p:spPr>
      </p:pic>
      <p:sp>
        <p:nvSpPr>
          <p:cNvPr id="11" name="모서리가 둥근 직사각형 10"/>
          <p:cNvSpPr/>
          <p:nvPr/>
        </p:nvSpPr>
        <p:spPr bwMode="auto">
          <a:xfrm>
            <a:off x="6033120" y="4069050"/>
            <a:ext cx="3414170" cy="1880230"/>
          </a:xfrm>
          <a:prstGeom prst="roundRect">
            <a:avLst>
              <a:gd name="adj" fmla="val 6176"/>
            </a:avLst>
          </a:prstGeom>
          <a:solidFill>
            <a:srgbClr val="003366"/>
          </a:solidFill>
          <a:ln w="9525">
            <a:noFill/>
            <a:round/>
            <a:headEnd/>
            <a:tailEnd/>
          </a:ln>
        </p:spPr>
        <p:txBody>
          <a:bodyPr wrap="none" rtlCol="0" anchor="ctr"/>
          <a:lstStyle/>
          <a:p>
            <a:pPr marL="285750" indent="-200025">
              <a:lnSpc>
                <a:spcPct val="150000"/>
              </a:lnSpc>
              <a:buFont typeface="Arial" pitchFamily="34" charset="0"/>
              <a:buChar char="•"/>
            </a:pPr>
            <a:r>
              <a:rPr kumimoji="0" lang="en-US" altLang="ko-KR" sz="1800" b="1" kern="0" dirty="0" smtClean="0">
                <a:solidFill>
                  <a:srgbClr val="FFFF00"/>
                </a:solidFill>
                <a:latin typeface="+mn-ea"/>
                <a:ea typeface="+mn-ea"/>
              </a:rPr>
              <a:t>Situation Assessment</a:t>
            </a:r>
          </a:p>
          <a:p>
            <a:pPr marL="285750" indent="-200025">
              <a:lnSpc>
                <a:spcPct val="150000"/>
              </a:lnSpc>
              <a:buFont typeface="Arial" pitchFamily="34" charset="0"/>
              <a:buChar char="•"/>
            </a:pPr>
            <a:r>
              <a:rPr kumimoji="0" lang="en-US" altLang="ko-KR" sz="1800" b="1" kern="0" dirty="0" smtClean="0">
                <a:solidFill>
                  <a:srgbClr val="FFFF00"/>
                </a:solidFill>
                <a:latin typeface="+mn-ea"/>
                <a:ea typeface="+mn-ea"/>
              </a:rPr>
              <a:t>Simulation</a:t>
            </a:r>
            <a:endParaRPr kumimoji="0" lang="en-US" altLang="ko-KR" sz="1800" b="1" kern="0" dirty="0">
              <a:solidFill>
                <a:srgbClr val="FFFF00"/>
              </a:solidFill>
              <a:latin typeface="+mn-ea"/>
              <a:ea typeface="+mn-ea"/>
            </a:endParaRPr>
          </a:p>
          <a:p>
            <a:pPr marL="285750" indent="-200025">
              <a:lnSpc>
                <a:spcPct val="150000"/>
              </a:lnSpc>
              <a:buFont typeface="Arial" pitchFamily="34" charset="0"/>
              <a:buChar char="•"/>
            </a:pPr>
            <a:r>
              <a:rPr kumimoji="0" lang="en-US" altLang="ko-KR" sz="1800" b="1" kern="0" dirty="0" smtClean="0">
                <a:solidFill>
                  <a:srgbClr val="FFFF00"/>
                </a:solidFill>
                <a:latin typeface="+mn-ea"/>
                <a:ea typeface="+mn-ea"/>
              </a:rPr>
              <a:t>Scientific Decision Making</a:t>
            </a:r>
          </a:p>
          <a:p>
            <a:pPr marL="285750" indent="-200025">
              <a:lnSpc>
                <a:spcPct val="150000"/>
              </a:lnSpc>
              <a:buFont typeface="Arial" pitchFamily="34" charset="0"/>
              <a:buChar char="•"/>
            </a:pPr>
            <a:r>
              <a:rPr kumimoji="0" lang="en-US" altLang="ko-KR" sz="1800" b="1" kern="0" dirty="0" smtClean="0">
                <a:solidFill>
                  <a:srgbClr val="FFFF00"/>
                </a:solidFill>
                <a:latin typeface="+mn-ea"/>
                <a:ea typeface="+mn-ea"/>
              </a:rPr>
              <a:t>Knowledge Discovery</a:t>
            </a:r>
          </a:p>
        </p:txBody>
      </p:sp>
      <p:sp>
        <p:nvSpPr>
          <p:cNvPr id="2" name="직사각형 1"/>
          <p:cNvSpPr/>
          <p:nvPr/>
        </p:nvSpPr>
        <p:spPr>
          <a:xfrm>
            <a:off x="632520" y="1052736"/>
            <a:ext cx="9073008" cy="461665"/>
          </a:xfrm>
          <a:prstGeom prst="rect">
            <a:avLst/>
          </a:prstGeom>
        </p:spPr>
        <p:txBody>
          <a:bodyPr wrap="square">
            <a:spAutoFit/>
          </a:bodyPr>
          <a:lstStyle/>
          <a:p>
            <a:pPr algn="ctr"/>
            <a:r>
              <a:rPr lang="en-US" altLang="ko-KR" sz="2400" b="1" dirty="0">
                <a:solidFill>
                  <a:srgbClr val="990099"/>
                </a:solidFill>
                <a:latin typeface="맑은 고딕" panose="020B0503020000020004" pitchFamily="50" charset="-127"/>
                <a:ea typeface="맑은 고딕" panose="020B0503020000020004" pitchFamily="50" charset="-127"/>
              </a:rPr>
              <a:t>Software Makes Your Imagination Into </a:t>
            </a:r>
            <a:r>
              <a:rPr lang="en-US" altLang="ko-KR" sz="2400" b="1" dirty="0" smtClean="0">
                <a:solidFill>
                  <a:srgbClr val="990099"/>
                </a:solidFill>
                <a:latin typeface="맑은 고딕" panose="020B0503020000020004" pitchFamily="50" charset="-127"/>
                <a:ea typeface="맑은 고딕" panose="020B0503020000020004" pitchFamily="50" charset="-127"/>
              </a:rPr>
              <a:t>Reality !!!</a:t>
            </a:r>
            <a:endParaRPr lang="ko-KR" altLang="en-US" sz="2400" b="1" dirty="0">
              <a:solidFill>
                <a:srgbClr val="990099"/>
              </a:solidFill>
              <a:latin typeface="맑은 고딕" panose="020B0503020000020004" pitchFamily="50" charset="-127"/>
              <a:ea typeface="맑은 고딕" panose="020B0503020000020004" pitchFamily="50" charset="-127"/>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416" y="1988840"/>
            <a:ext cx="4752528" cy="378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직사각형 7"/>
          <p:cNvSpPr/>
          <p:nvPr/>
        </p:nvSpPr>
        <p:spPr>
          <a:xfrm>
            <a:off x="679186" y="6196059"/>
            <a:ext cx="8768104" cy="400110"/>
          </a:xfrm>
          <a:prstGeom prst="rect">
            <a:avLst/>
          </a:prstGeom>
          <a:ln>
            <a:noFill/>
          </a:ln>
        </p:spPr>
        <p:txBody>
          <a:bodyPr wrap="none" lIns="107275" tIns="53637" rIns="107275" bIns="53637" anchor="b">
            <a:noAutofit/>
          </a:bodyPr>
          <a:lstStyle/>
          <a:p>
            <a:pPr marL="90488" algn="ctr" defTabSz="1072743" latinLnBrk="0"/>
            <a:r>
              <a:rPr kumimoji="0" lang="en-US" altLang="ko-KR" sz="2400" b="1"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rPr>
              <a:t>Software has the potential to drastically change our lives. </a:t>
            </a:r>
            <a:endParaRPr kumimoji="0" lang="ko-KR" altLang="en-US" sz="2400" b="1"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endParaRPr>
          </a:p>
        </p:txBody>
      </p:sp>
    </p:spTree>
    <p:extLst>
      <p:ext uri="{BB962C8B-B14F-4D97-AF65-F5344CB8AC3E}">
        <p14:creationId xmlns:p14="http://schemas.microsoft.com/office/powerpoint/2010/main" val="36394090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a:t>Advent of Software-Oriented Society</a:t>
            </a:r>
            <a:endParaRPr lang="ko-KR" altLang="en-US" dirty="0"/>
          </a:p>
        </p:txBody>
      </p:sp>
      <p:graphicFrame>
        <p:nvGraphicFramePr>
          <p:cNvPr id="30" name="내용 개체 틀 4"/>
          <p:cNvGraphicFramePr>
            <a:graphicFrameLocks/>
          </p:cNvGraphicFramePr>
          <p:nvPr>
            <p:extLst>
              <p:ext uri="{D42A27DB-BD31-4B8C-83A1-F6EECF244321}">
                <p14:modId xmlns:p14="http://schemas.microsoft.com/office/powerpoint/2010/main" val="3931027572"/>
              </p:ext>
            </p:extLst>
          </p:nvPr>
        </p:nvGraphicFramePr>
        <p:xfrm>
          <a:off x="200472" y="1361049"/>
          <a:ext cx="9577064"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모서리가 둥근 직사각형 30"/>
          <p:cNvSpPr/>
          <p:nvPr/>
        </p:nvSpPr>
        <p:spPr bwMode="auto">
          <a:xfrm>
            <a:off x="488504" y="3689003"/>
            <a:ext cx="1440160" cy="720000"/>
          </a:xfrm>
          <a:prstGeom prst="roundRect">
            <a:avLst/>
          </a:prstGeom>
          <a:solidFill>
            <a:srgbClr val="009999">
              <a:alpha val="69804"/>
            </a:srgbClr>
          </a:solidFill>
          <a:ln w="9525">
            <a:noFill/>
            <a:round/>
            <a:headEnd/>
            <a:tailEnd/>
          </a:ln>
        </p:spPr>
        <p:txBody>
          <a:bodyPr wrap="none" rtlCol="0" anchor="ctr"/>
          <a:lstStyle/>
          <a:p>
            <a:pPr algn="ctr"/>
            <a:r>
              <a:rPr lang="en-US" altLang="ko-KR" sz="1400" b="1" dirty="0" smtClean="0">
                <a:solidFill>
                  <a:schemeClr val="bg1"/>
                </a:solidFill>
                <a:latin typeface="+mn-ea"/>
                <a:ea typeface="+mn-ea"/>
              </a:rPr>
              <a:t>Spear, Sword</a:t>
            </a:r>
            <a:endParaRPr lang="ko-KR" altLang="en-US" sz="1400" b="1" dirty="0">
              <a:solidFill>
                <a:schemeClr val="bg1"/>
              </a:solidFill>
              <a:latin typeface="+mn-ea"/>
              <a:ea typeface="+mn-ea"/>
            </a:endParaRPr>
          </a:p>
        </p:txBody>
      </p:sp>
      <p:sp>
        <p:nvSpPr>
          <p:cNvPr id="32" name="모서리가 둥근 직사각형 31"/>
          <p:cNvSpPr/>
          <p:nvPr/>
        </p:nvSpPr>
        <p:spPr bwMode="auto">
          <a:xfrm>
            <a:off x="2044926" y="3689003"/>
            <a:ext cx="1107874" cy="720000"/>
          </a:xfrm>
          <a:prstGeom prst="roundRect">
            <a:avLst/>
          </a:prstGeom>
          <a:solidFill>
            <a:srgbClr val="009999"/>
          </a:solidFill>
          <a:ln w="9525">
            <a:noFill/>
            <a:round/>
            <a:headEnd/>
            <a:tailEnd/>
          </a:ln>
        </p:spPr>
        <p:txBody>
          <a:bodyPr wrap="none" rtlCol="0" anchor="ctr"/>
          <a:lstStyle/>
          <a:p>
            <a:pPr algn="ctr"/>
            <a:r>
              <a:rPr lang="en-US" altLang="ko-KR" sz="1400" b="1" dirty="0" smtClean="0">
                <a:solidFill>
                  <a:schemeClr val="bg1"/>
                </a:solidFill>
                <a:latin typeface="+mn-ea"/>
                <a:ea typeface="+mn-ea"/>
              </a:rPr>
              <a:t>Farming</a:t>
            </a:r>
          </a:p>
          <a:p>
            <a:pPr algn="ctr"/>
            <a:r>
              <a:rPr lang="en-US" altLang="ko-KR" sz="1400" b="1" dirty="0" smtClean="0">
                <a:solidFill>
                  <a:schemeClr val="bg1"/>
                </a:solidFill>
                <a:latin typeface="+mn-ea"/>
                <a:ea typeface="+mn-ea"/>
              </a:rPr>
              <a:t>Equipment</a:t>
            </a:r>
            <a:endParaRPr lang="ko-KR" altLang="en-US" sz="1400" b="1" dirty="0">
              <a:solidFill>
                <a:schemeClr val="bg1"/>
              </a:solidFill>
              <a:latin typeface="+mn-ea"/>
              <a:ea typeface="+mn-ea"/>
            </a:endParaRPr>
          </a:p>
        </p:txBody>
      </p:sp>
      <p:sp>
        <p:nvSpPr>
          <p:cNvPr id="33" name="모서리가 둥근 직사각형 32"/>
          <p:cNvSpPr/>
          <p:nvPr/>
        </p:nvSpPr>
        <p:spPr bwMode="auto">
          <a:xfrm>
            <a:off x="3368824" y="3689003"/>
            <a:ext cx="1236586" cy="720000"/>
          </a:xfrm>
          <a:prstGeom prst="roundRect">
            <a:avLst/>
          </a:prstGeom>
          <a:solidFill>
            <a:srgbClr val="0099CC"/>
          </a:solidFill>
          <a:ln w="9525">
            <a:noFill/>
            <a:round/>
            <a:headEnd/>
            <a:tailEnd/>
          </a:ln>
        </p:spPr>
        <p:txBody>
          <a:bodyPr wrap="none" rtlCol="0" anchor="ctr"/>
          <a:lstStyle/>
          <a:p>
            <a:pPr algn="ctr"/>
            <a:r>
              <a:rPr lang="en-US" altLang="ko-KR" sz="1400" b="1" dirty="0" smtClean="0">
                <a:solidFill>
                  <a:schemeClr val="bg1"/>
                </a:solidFill>
                <a:latin typeface="+mn-ea"/>
                <a:ea typeface="+mn-ea"/>
              </a:rPr>
              <a:t>Machine,</a:t>
            </a:r>
          </a:p>
          <a:p>
            <a:pPr algn="ctr"/>
            <a:r>
              <a:rPr lang="en-US" altLang="ko-KR" sz="1400" b="1" dirty="0" smtClean="0">
                <a:solidFill>
                  <a:schemeClr val="bg1"/>
                </a:solidFill>
                <a:latin typeface="+mn-ea"/>
                <a:ea typeface="+mn-ea"/>
              </a:rPr>
              <a:t>Power Engine</a:t>
            </a:r>
            <a:endParaRPr lang="ko-KR" altLang="en-US" sz="1400" b="1" dirty="0">
              <a:solidFill>
                <a:schemeClr val="bg1"/>
              </a:solidFill>
              <a:latin typeface="+mn-ea"/>
              <a:ea typeface="+mn-ea"/>
            </a:endParaRPr>
          </a:p>
        </p:txBody>
      </p:sp>
      <p:sp>
        <p:nvSpPr>
          <p:cNvPr id="34" name="모서리가 둥근 직사각형 33"/>
          <p:cNvSpPr/>
          <p:nvPr/>
        </p:nvSpPr>
        <p:spPr bwMode="auto">
          <a:xfrm>
            <a:off x="4953001" y="3689003"/>
            <a:ext cx="1451310" cy="720000"/>
          </a:xfrm>
          <a:prstGeom prst="roundRect">
            <a:avLst/>
          </a:prstGeom>
          <a:solidFill>
            <a:srgbClr val="002060"/>
          </a:solidFill>
          <a:ln w="9525">
            <a:noFill/>
            <a:round/>
            <a:headEnd/>
            <a:tailEnd/>
          </a:ln>
        </p:spPr>
        <p:txBody>
          <a:bodyPr wrap="none" rtlCol="0" anchor="ctr"/>
          <a:lstStyle/>
          <a:p>
            <a:pPr algn="ctr"/>
            <a:r>
              <a:rPr lang="en-US" altLang="ko-KR" sz="1400" b="1" dirty="0" smtClean="0">
                <a:solidFill>
                  <a:schemeClr val="bg1"/>
                </a:solidFill>
                <a:latin typeface="+mn-ea"/>
                <a:ea typeface="+mn-ea"/>
              </a:rPr>
              <a:t>IT HW</a:t>
            </a:r>
          </a:p>
          <a:p>
            <a:pPr algn="ctr"/>
            <a:r>
              <a:rPr lang="en-US" altLang="ko-KR" sz="1400" b="1" dirty="0" smtClean="0">
                <a:solidFill>
                  <a:schemeClr val="bg1"/>
                </a:solidFill>
                <a:latin typeface="+mn-ea"/>
                <a:ea typeface="+mn-ea"/>
              </a:rPr>
              <a:t>Comm</a:t>
            </a:r>
            <a:endParaRPr lang="en-US" altLang="ko-KR" sz="1400" b="1" dirty="0">
              <a:solidFill>
                <a:schemeClr val="bg1"/>
              </a:solidFill>
              <a:latin typeface="+mn-ea"/>
              <a:ea typeface="+mn-ea"/>
            </a:endParaRPr>
          </a:p>
        </p:txBody>
      </p:sp>
      <p:sp>
        <p:nvSpPr>
          <p:cNvPr id="35" name="모서리가 둥근 직사각형 34"/>
          <p:cNvSpPr/>
          <p:nvPr/>
        </p:nvSpPr>
        <p:spPr bwMode="auto">
          <a:xfrm>
            <a:off x="6537176" y="3689003"/>
            <a:ext cx="1584176" cy="720000"/>
          </a:xfrm>
          <a:prstGeom prst="roundRect">
            <a:avLst/>
          </a:prstGeom>
          <a:solidFill>
            <a:srgbClr val="002060"/>
          </a:solidFill>
          <a:ln w="9525">
            <a:noFill/>
            <a:round/>
            <a:headEnd/>
            <a:tailEnd/>
          </a:ln>
        </p:spPr>
        <p:txBody>
          <a:bodyPr wrap="none" rtlCol="0" anchor="ctr"/>
          <a:lstStyle/>
          <a:p>
            <a:pPr algn="ctr"/>
            <a:r>
              <a:rPr lang="en-US" altLang="ko-KR" sz="1400" b="1" dirty="0" smtClean="0">
                <a:solidFill>
                  <a:srgbClr val="FFFF00"/>
                </a:solidFill>
                <a:latin typeface="+mn-ea"/>
                <a:ea typeface="+mn-ea"/>
              </a:rPr>
              <a:t>SW, AI,</a:t>
            </a:r>
          </a:p>
          <a:p>
            <a:pPr algn="ctr"/>
            <a:r>
              <a:rPr lang="en-US" altLang="ko-KR" sz="1400" b="1" dirty="0" smtClean="0">
                <a:solidFill>
                  <a:srgbClr val="FFFF00"/>
                </a:solidFill>
                <a:latin typeface="+mn-ea"/>
                <a:ea typeface="+mn-ea"/>
              </a:rPr>
              <a:t>Data Analysis</a:t>
            </a:r>
            <a:endParaRPr lang="ko-KR" altLang="en-US" sz="1400" b="1" dirty="0">
              <a:solidFill>
                <a:srgbClr val="FFFF00"/>
              </a:solidFill>
              <a:latin typeface="+mn-ea"/>
              <a:ea typeface="+mn-ea"/>
            </a:endParaRPr>
          </a:p>
        </p:txBody>
      </p:sp>
      <p:sp>
        <p:nvSpPr>
          <p:cNvPr id="41" name="TextBox 40"/>
          <p:cNvSpPr txBox="1"/>
          <p:nvPr/>
        </p:nvSpPr>
        <p:spPr>
          <a:xfrm>
            <a:off x="2236241" y="5907343"/>
            <a:ext cx="2034183" cy="738664"/>
          </a:xfrm>
          <a:prstGeom prst="rect">
            <a:avLst/>
          </a:prstGeom>
          <a:noFill/>
        </p:spPr>
        <p:txBody>
          <a:bodyPr wrap="square" rtlCol="0">
            <a:spAutoFit/>
          </a:bodyPr>
          <a:lstStyle/>
          <a:p>
            <a:pPr algn="ctr"/>
            <a:r>
              <a:rPr lang="en-US" altLang="ko-KR" sz="1400" b="1" dirty="0" smtClean="0">
                <a:latin typeface="+mn-ea"/>
                <a:ea typeface="+mn-ea"/>
              </a:rPr>
              <a:t>Automation of manual (physical)</a:t>
            </a:r>
            <a:r>
              <a:rPr lang="ko-KR" altLang="en-US" sz="1400" b="1" dirty="0" smtClean="0">
                <a:latin typeface="+mn-ea"/>
                <a:ea typeface="+mn-ea"/>
              </a:rPr>
              <a:t> </a:t>
            </a:r>
            <a:r>
              <a:rPr lang="en-US" altLang="ko-KR" sz="1400" b="1" dirty="0" smtClean="0">
                <a:latin typeface="+mn-ea"/>
                <a:ea typeface="+mn-ea"/>
              </a:rPr>
              <a:t>labor</a:t>
            </a:r>
            <a:endParaRPr lang="ko-KR" altLang="en-US" sz="1400" b="1" dirty="0">
              <a:latin typeface="+mn-ea"/>
              <a:ea typeface="+mn-ea"/>
            </a:endParaRPr>
          </a:p>
        </p:txBody>
      </p:sp>
      <p:sp>
        <p:nvSpPr>
          <p:cNvPr id="57" name="TextBox 56"/>
          <p:cNvSpPr txBox="1"/>
          <p:nvPr/>
        </p:nvSpPr>
        <p:spPr>
          <a:xfrm>
            <a:off x="5457056" y="5907343"/>
            <a:ext cx="2034183" cy="738664"/>
          </a:xfrm>
          <a:prstGeom prst="rect">
            <a:avLst/>
          </a:prstGeom>
          <a:noFill/>
        </p:spPr>
        <p:txBody>
          <a:bodyPr wrap="square" rtlCol="0">
            <a:spAutoFit/>
          </a:bodyPr>
          <a:lstStyle/>
          <a:p>
            <a:pPr algn="ctr"/>
            <a:r>
              <a:rPr lang="en-US" altLang="ko-KR" sz="1400" b="1" dirty="0">
                <a:latin typeface="+mn-ea"/>
                <a:ea typeface="+mn-ea"/>
              </a:rPr>
              <a:t>Automation </a:t>
            </a:r>
          </a:p>
          <a:p>
            <a:pPr algn="ctr"/>
            <a:r>
              <a:rPr lang="en-US" altLang="ko-KR" sz="1400" b="1" dirty="0">
                <a:latin typeface="+mn-ea"/>
                <a:ea typeface="+mn-ea"/>
              </a:rPr>
              <a:t>of Mental labor. and</a:t>
            </a:r>
          </a:p>
          <a:p>
            <a:pPr algn="ctr"/>
            <a:r>
              <a:rPr lang="en-US" altLang="ko-KR" sz="1400" b="1" dirty="0">
                <a:latin typeface="+mn-ea"/>
                <a:ea typeface="+mn-ea"/>
              </a:rPr>
              <a:t>Knowledge Works</a:t>
            </a:r>
          </a:p>
        </p:txBody>
      </p:sp>
      <p:sp>
        <p:nvSpPr>
          <p:cNvPr id="7" name="위쪽 화살표 6"/>
          <p:cNvSpPr/>
          <p:nvPr/>
        </p:nvSpPr>
        <p:spPr bwMode="auto">
          <a:xfrm>
            <a:off x="2893293" y="4509120"/>
            <a:ext cx="720080" cy="864096"/>
          </a:xfrm>
          <a:prstGeom prst="upArrow">
            <a:avLst/>
          </a:prstGeom>
          <a:solidFill>
            <a:srgbClr val="FFB400"/>
          </a:solidFill>
          <a:ln w="9525">
            <a:noFill/>
            <a:round/>
            <a:headEnd/>
            <a:tailEnd/>
          </a:ln>
        </p:spPr>
        <p:txBody>
          <a:bodyPr wrap="none" rtlCol="0" anchor="ctr"/>
          <a:lstStyle/>
          <a:p>
            <a:pPr algn="ctr"/>
            <a:endParaRPr lang="ko-KR" altLang="en-US" b="1">
              <a:solidFill>
                <a:schemeClr val="accent4">
                  <a:lumMod val="50000"/>
                </a:schemeClr>
              </a:solidFill>
              <a:latin typeface="+mn-ea"/>
              <a:ea typeface="+mn-ea"/>
            </a:endParaRPr>
          </a:p>
        </p:txBody>
      </p:sp>
      <p:sp>
        <p:nvSpPr>
          <p:cNvPr id="40" name="위쪽 화살표 39"/>
          <p:cNvSpPr/>
          <p:nvPr/>
        </p:nvSpPr>
        <p:spPr bwMode="auto">
          <a:xfrm>
            <a:off x="4420168" y="4509120"/>
            <a:ext cx="720080" cy="864096"/>
          </a:xfrm>
          <a:prstGeom prst="upArrow">
            <a:avLst/>
          </a:prstGeom>
          <a:solidFill>
            <a:srgbClr val="FFB400"/>
          </a:solidFill>
          <a:ln w="9525">
            <a:noFill/>
            <a:round/>
            <a:headEnd/>
            <a:tailEnd/>
          </a:ln>
        </p:spPr>
        <p:txBody>
          <a:bodyPr wrap="none" rtlCol="0" anchor="ctr"/>
          <a:lstStyle/>
          <a:p>
            <a:pPr algn="ctr"/>
            <a:endParaRPr lang="ko-KR" altLang="en-US" b="1">
              <a:solidFill>
                <a:schemeClr val="accent4">
                  <a:lumMod val="50000"/>
                </a:schemeClr>
              </a:solidFill>
              <a:latin typeface="+mn-ea"/>
              <a:ea typeface="+mn-ea"/>
            </a:endParaRPr>
          </a:p>
        </p:txBody>
      </p:sp>
      <p:sp>
        <p:nvSpPr>
          <p:cNvPr id="42" name="위쪽 화살표 41"/>
          <p:cNvSpPr/>
          <p:nvPr/>
        </p:nvSpPr>
        <p:spPr bwMode="auto">
          <a:xfrm>
            <a:off x="6110945" y="4509120"/>
            <a:ext cx="720080" cy="864096"/>
          </a:xfrm>
          <a:prstGeom prst="upArrow">
            <a:avLst/>
          </a:prstGeom>
          <a:solidFill>
            <a:srgbClr val="FF5000"/>
          </a:solidFill>
          <a:ln w="9525">
            <a:noFill/>
            <a:round/>
            <a:headEnd/>
            <a:tailEnd/>
          </a:ln>
        </p:spPr>
        <p:txBody>
          <a:bodyPr wrap="none" rtlCol="0" anchor="ctr"/>
          <a:lstStyle/>
          <a:p>
            <a:pPr algn="ctr"/>
            <a:endParaRPr lang="ko-KR" altLang="en-US" b="1">
              <a:solidFill>
                <a:srgbClr val="FFFF00"/>
              </a:solidFill>
              <a:effectLst>
                <a:outerShdw blurRad="38100" dist="38100" dir="2700000" algn="tl">
                  <a:srgbClr val="000000">
                    <a:alpha val="43137"/>
                  </a:srgbClr>
                </a:outerShdw>
              </a:effectLst>
              <a:latin typeface="+mn-ea"/>
              <a:ea typeface="+mn-ea"/>
            </a:endParaRPr>
          </a:p>
        </p:txBody>
      </p:sp>
      <p:sp>
        <p:nvSpPr>
          <p:cNvPr id="21" name="모서리가 둥근 직사각형 20"/>
          <p:cNvSpPr/>
          <p:nvPr/>
        </p:nvSpPr>
        <p:spPr bwMode="auto">
          <a:xfrm>
            <a:off x="2533253" y="5247896"/>
            <a:ext cx="1440160" cy="659447"/>
          </a:xfrm>
          <a:prstGeom prst="roundRect">
            <a:avLst/>
          </a:prstGeom>
          <a:solidFill>
            <a:srgbClr val="FFB400"/>
          </a:solidFill>
          <a:ln w="9525">
            <a:noFill/>
            <a:round/>
            <a:headEnd/>
            <a:tailEnd/>
          </a:ln>
        </p:spPr>
        <p:txBody>
          <a:bodyPr wrap="none" rtlCol="0" anchor="ctr"/>
          <a:lstStyle/>
          <a:p>
            <a:pPr algn="ctr"/>
            <a:r>
              <a:rPr lang="en-US" altLang="ko-KR" b="1" dirty="0">
                <a:solidFill>
                  <a:schemeClr val="accent4">
                    <a:lumMod val="50000"/>
                  </a:schemeClr>
                </a:solidFill>
                <a:latin typeface="+mn-ea"/>
                <a:ea typeface="+mn-ea"/>
              </a:rPr>
              <a:t>Industrial</a:t>
            </a:r>
          </a:p>
          <a:p>
            <a:pPr algn="ctr"/>
            <a:r>
              <a:rPr lang="en-US" altLang="ko-KR" b="1" dirty="0" smtClean="0">
                <a:solidFill>
                  <a:schemeClr val="accent4">
                    <a:lumMod val="50000"/>
                  </a:schemeClr>
                </a:solidFill>
                <a:latin typeface="+mn-ea"/>
                <a:ea typeface="+mn-ea"/>
              </a:rPr>
              <a:t>Revolution</a:t>
            </a:r>
            <a:endParaRPr lang="ko-KR" altLang="en-US" b="1" dirty="0">
              <a:solidFill>
                <a:schemeClr val="accent4">
                  <a:lumMod val="50000"/>
                </a:schemeClr>
              </a:solidFill>
              <a:latin typeface="+mn-ea"/>
              <a:ea typeface="+mn-ea"/>
            </a:endParaRPr>
          </a:p>
        </p:txBody>
      </p:sp>
      <p:sp>
        <p:nvSpPr>
          <p:cNvPr id="56" name="모서리가 둥근 직사각형 55"/>
          <p:cNvSpPr/>
          <p:nvPr/>
        </p:nvSpPr>
        <p:spPr bwMode="auto">
          <a:xfrm>
            <a:off x="4088904" y="5247896"/>
            <a:ext cx="1440160" cy="659447"/>
          </a:xfrm>
          <a:prstGeom prst="roundRect">
            <a:avLst/>
          </a:prstGeom>
          <a:solidFill>
            <a:srgbClr val="FFB400"/>
          </a:solidFill>
          <a:ln w="9525">
            <a:noFill/>
            <a:round/>
            <a:headEnd/>
            <a:tailEnd/>
          </a:ln>
        </p:spPr>
        <p:txBody>
          <a:bodyPr wrap="none" rtlCol="0" anchor="ctr"/>
          <a:lstStyle/>
          <a:p>
            <a:pPr algn="ctr"/>
            <a:r>
              <a:rPr lang="en-US" altLang="ko-KR" b="1" dirty="0" smtClean="0">
                <a:solidFill>
                  <a:schemeClr val="accent4">
                    <a:lumMod val="50000"/>
                  </a:schemeClr>
                </a:solidFill>
                <a:latin typeface="+mn-ea"/>
                <a:ea typeface="+mn-ea"/>
              </a:rPr>
              <a:t>IT</a:t>
            </a:r>
          </a:p>
          <a:p>
            <a:pPr algn="ctr"/>
            <a:r>
              <a:rPr lang="en-US" altLang="ko-KR" b="1" dirty="0" smtClean="0">
                <a:solidFill>
                  <a:schemeClr val="accent4">
                    <a:lumMod val="50000"/>
                  </a:schemeClr>
                </a:solidFill>
                <a:latin typeface="+mn-ea"/>
                <a:ea typeface="+mn-ea"/>
              </a:rPr>
              <a:t>Revolution</a:t>
            </a:r>
            <a:endParaRPr lang="en-US" altLang="ko-KR" b="1" dirty="0">
              <a:solidFill>
                <a:schemeClr val="accent4">
                  <a:lumMod val="50000"/>
                </a:schemeClr>
              </a:solidFill>
              <a:latin typeface="+mn-ea"/>
              <a:ea typeface="+mn-ea"/>
            </a:endParaRPr>
          </a:p>
        </p:txBody>
      </p:sp>
      <p:sp>
        <p:nvSpPr>
          <p:cNvPr id="54" name="모서리가 둥근 직사각형 53"/>
          <p:cNvSpPr/>
          <p:nvPr/>
        </p:nvSpPr>
        <p:spPr bwMode="auto">
          <a:xfrm>
            <a:off x="5754068" y="5247896"/>
            <a:ext cx="1440160" cy="659447"/>
          </a:xfrm>
          <a:prstGeom prst="roundRect">
            <a:avLst/>
          </a:prstGeom>
          <a:solidFill>
            <a:srgbClr val="FF5000"/>
          </a:solidFill>
          <a:ln w="9525">
            <a:noFill/>
            <a:round/>
            <a:headEnd/>
            <a:tailEnd/>
          </a:ln>
        </p:spPr>
        <p:txBody>
          <a:bodyPr wrap="none" rtlCol="0" anchor="ctr"/>
          <a:lstStyle/>
          <a:p>
            <a:pPr algn="ctr"/>
            <a:r>
              <a:rPr lang="en-US" altLang="ko-KR" b="1" dirty="0">
                <a:solidFill>
                  <a:srgbClr val="FFFF00"/>
                </a:solidFill>
                <a:effectLst>
                  <a:outerShdw blurRad="38100" dist="38100" dir="2700000" algn="tl">
                    <a:srgbClr val="000000">
                      <a:alpha val="43137"/>
                    </a:srgbClr>
                  </a:outerShdw>
                </a:effectLst>
                <a:latin typeface="+mn-ea"/>
                <a:ea typeface="+mn-ea"/>
              </a:rPr>
              <a:t>SW</a:t>
            </a:r>
          </a:p>
          <a:p>
            <a:pPr algn="ctr"/>
            <a:r>
              <a:rPr lang="en-US" altLang="ko-KR" b="1" dirty="0">
                <a:solidFill>
                  <a:srgbClr val="FFFF00"/>
                </a:solidFill>
                <a:effectLst>
                  <a:outerShdw blurRad="38100" dist="38100" dir="2700000" algn="tl">
                    <a:srgbClr val="000000">
                      <a:alpha val="43137"/>
                    </a:srgbClr>
                  </a:outerShdw>
                </a:effectLst>
                <a:latin typeface="+mn-ea"/>
                <a:ea typeface="+mn-ea"/>
              </a:rPr>
              <a:t>Revolution</a:t>
            </a:r>
          </a:p>
        </p:txBody>
      </p:sp>
    </p:spTree>
    <p:extLst>
      <p:ext uri="{BB962C8B-B14F-4D97-AF65-F5344CB8AC3E}">
        <p14:creationId xmlns:p14="http://schemas.microsoft.com/office/powerpoint/2010/main" val="1933485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416496" y="1197617"/>
            <a:ext cx="9145016" cy="5661248"/>
          </a:xfrm>
        </p:spPr>
        <p:txBody>
          <a:bodyPr/>
          <a:lstStyle/>
          <a:p>
            <a:r>
              <a:rPr lang="en-US" altLang="ko-KR" dirty="0" smtClean="0"/>
              <a:t>Quality </a:t>
            </a:r>
            <a:r>
              <a:rPr lang="en-US" altLang="ko-KR" dirty="0"/>
              <a:t>of our </a:t>
            </a:r>
            <a:r>
              <a:rPr lang="en-US" altLang="ko-KR" dirty="0" smtClean="0"/>
              <a:t>lives </a:t>
            </a:r>
            <a:r>
              <a:rPr lang="en-US" altLang="ko-KR" dirty="0"/>
              <a:t>improved by extensive use of SW</a:t>
            </a:r>
          </a:p>
          <a:p>
            <a:r>
              <a:rPr lang="en-US" altLang="ko-KR" dirty="0"/>
              <a:t>SW becomes </a:t>
            </a:r>
            <a:r>
              <a:rPr lang="en-US" altLang="ko-KR" dirty="0" smtClean="0"/>
              <a:t>the </a:t>
            </a:r>
            <a:r>
              <a:rPr lang="en-US" altLang="ko-KR" dirty="0"/>
              <a:t>tool for competitiveness of individuals, enterprises, and nations</a:t>
            </a:r>
          </a:p>
          <a:p>
            <a:endParaRPr lang="ko-KR" altLang="en-US" dirty="0"/>
          </a:p>
        </p:txBody>
      </p:sp>
      <p:sp>
        <p:nvSpPr>
          <p:cNvPr id="3" name="제목 2"/>
          <p:cNvSpPr>
            <a:spLocks noGrp="1"/>
          </p:cNvSpPr>
          <p:nvPr>
            <p:ph type="title"/>
          </p:nvPr>
        </p:nvSpPr>
        <p:spPr/>
        <p:txBody>
          <a:bodyPr/>
          <a:lstStyle/>
          <a:p>
            <a:r>
              <a:rPr lang="en-US" altLang="ko-KR" dirty="0" smtClean="0"/>
              <a:t>Software-Oriented </a:t>
            </a:r>
            <a:r>
              <a:rPr lang="en-US" altLang="ko-KR" dirty="0"/>
              <a:t>Society</a:t>
            </a:r>
            <a:endParaRPr lang="ko-KR" altLang="en-US" dirty="0"/>
          </a:p>
        </p:txBody>
      </p:sp>
      <p:sp>
        <p:nvSpPr>
          <p:cNvPr id="4" name="텍스트 개체 틀 3"/>
          <p:cNvSpPr>
            <a:spLocks noGrp="1"/>
          </p:cNvSpPr>
          <p:nvPr>
            <p:ph type="body" sz="quarter" idx="10"/>
          </p:nvPr>
        </p:nvSpPr>
        <p:spPr/>
        <p:txBody>
          <a:bodyPr/>
          <a:lstStyle/>
          <a:p>
            <a:endParaRPr lang="ko-KR" altLang="en-US"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064" y="2731264"/>
            <a:ext cx="3718538" cy="3701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모서리가 둥근 사각형 설명선 9"/>
          <p:cNvSpPr/>
          <p:nvPr/>
        </p:nvSpPr>
        <p:spPr bwMode="auto">
          <a:xfrm>
            <a:off x="1136576" y="3933056"/>
            <a:ext cx="3888432" cy="1512168"/>
          </a:xfrm>
          <a:prstGeom prst="wedgeRoundRectCallout">
            <a:avLst>
              <a:gd name="adj1" fmla="val 70114"/>
              <a:gd name="adj2" fmla="val 23555"/>
              <a:gd name="adj3" fmla="val 16667"/>
            </a:avLst>
          </a:prstGeom>
          <a:solidFill>
            <a:schemeClr val="bg1"/>
          </a:solidFill>
          <a:ln w="9525">
            <a:noFill/>
            <a:round/>
            <a:headEnd/>
            <a:tailEnd/>
          </a:ln>
          <a:effectLst>
            <a:outerShdw blurRad="114300" sx="103000" sy="103000" algn="ctr" rotWithShape="0">
              <a:srgbClr val="9933FF">
                <a:alpha val="48000"/>
              </a:srgbClr>
            </a:outerShdw>
          </a:effectLst>
        </p:spPr>
        <p:txBody>
          <a:bodyPr wrap="square" rtlCol="0" anchor="ctr"/>
          <a:lstStyle/>
          <a:p>
            <a:pPr algn="ctr">
              <a:lnSpc>
                <a:spcPct val="150000"/>
              </a:lnSpc>
            </a:pPr>
            <a:r>
              <a:rPr lang="en-US" altLang="ko-KR" sz="2000" b="1" dirty="0">
                <a:solidFill>
                  <a:srgbClr val="990099"/>
                </a:solidFill>
                <a:latin typeface="+mn-ea"/>
                <a:ea typeface="+mn-ea"/>
              </a:rPr>
              <a:t>R</a:t>
            </a:r>
            <a:r>
              <a:rPr lang="en-US" altLang="ko-KR" sz="2000" b="1" dirty="0" smtClean="0">
                <a:solidFill>
                  <a:srgbClr val="990099"/>
                </a:solidFill>
                <a:latin typeface="+mn-ea"/>
                <a:ea typeface="+mn-ea"/>
              </a:rPr>
              <a:t>evolutionary </a:t>
            </a:r>
            <a:r>
              <a:rPr lang="en-US" altLang="ko-KR" sz="2000" b="1" dirty="0">
                <a:solidFill>
                  <a:srgbClr val="990099"/>
                </a:solidFill>
                <a:latin typeface="+mn-ea"/>
                <a:ea typeface="+mn-ea"/>
              </a:rPr>
              <a:t>change in the </a:t>
            </a:r>
            <a:r>
              <a:rPr lang="en-US" altLang="ko-KR" sz="2000" b="1" dirty="0" smtClean="0">
                <a:solidFill>
                  <a:srgbClr val="990099"/>
                </a:solidFill>
                <a:latin typeface="+mn-ea"/>
                <a:ea typeface="+mn-ea"/>
              </a:rPr>
              <a:t>Economic and Social Structures</a:t>
            </a:r>
            <a:endParaRPr lang="en-US" altLang="ko-KR" sz="2000" b="1" dirty="0">
              <a:solidFill>
                <a:srgbClr val="990099"/>
              </a:solidFill>
              <a:latin typeface="+mn-ea"/>
              <a:ea typeface="+mn-ea"/>
            </a:endParaRPr>
          </a:p>
        </p:txBody>
      </p:sp>
    </p:spTree>
    <p:extLst>
      <p:ext uri="{BB962C8B-B14F-4D97-AF65-F5344CB8AC3E}">
        <p14:creationId xmlns:p14="http://schemas.microsoft.com/office/powerpoint/2010/main" val="722728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pc="-150" dirty="0" smtClean="0"/>
              <a:t>SW is driving the Growth</a:t>
            </a:r>
            <a:endParaRPr lang="ko-KR" altLang="en-US" spc="-150" dirty="0"/>
          </a:p>
        </p:txBody>
      </p:sp>
      <p:sp>
        <p:nvSpPr>
          <p:cNvPr id="4" name="텍스트 개체 틀 3"/>
          <p:cNvSpPr>
            <a:spLocks noGrp="1"/>
          </p:cNvSpPr>
          <p:nvPr>
            <p:ph type="body" sz="quarter" idx="10"/>
          </p:nvPr>
        </p:nvSpPr>
        <p:spPr>
          <a:xfrm>
            <a:off x="0" y="6608307"/>
            <a:ext cx="9906000" cy="249693"/>
          </a:xfrm>
        </p:spPr>
        <p:txBody>
          <a:bodyPr/>
          <a:lstStyle/>
          <a:p>
            <a:pPr>
              <a:lnSpc>
                <a:spcPct val="100000"/>
              </a:lnSpc>
            </a:pPr>
            <a:r>
              <a:rPr lang="fr-FR" altLang="ko-KR" dirty="0"/>
              <a:t>[Source: http://</a:t>
            </a:r>
            <a:r>
              <a:rPr lang="fr-FR" altLang="ko-KR" dirty="0" smtClean="0"/>
              <a:t>www.millwardbrown.com/BrandZ/2015/Global/2015_BrandZ_Top100_Chart.pdf, http</a:t>
            </a:r>
            <a:r>
              <a:rPr lang="fr-FR" altLang="ko-KR" dirty="0"/>
              <a:t>://www.millwardbrown.com/docs/default-source/global-brandz-downloads/global/2006_BrandZ_Top100_Report.pdf</a:t>
            </a:r>
            <a:r>
              <a:rPr lang="fr-FR" altLang="ko-KR" dirty="0" smtClean="0"/>
              <a:t>]</a:t>
            </a:r>
            <a:endParaRPr lang="fr-FR" altLang="ko-KR"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235" y="1179500"/>
            <a:ext cx="818153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546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33034" b="12409"/>
          <a:stretch/>
        </p:blipFill>
        <p:spPr bwMode="auto">
          <a:xfrm>
            <a:off x="2572823" y="3717204"/>
            <a:ext cx="2278738" cy="105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제목 2"/>
          <p:cNvSpPr>
            <a:spLocks noGrp="1"/>
          </p:cNvSpPr>
          <p:nvPr>
            <p:ph type="title"/>
          </p:nvPr>
        </p:nvSpPr>
        <p:spPr/>
        <p:txBody>
          <a:bodyPr/>
          <a:lstStyle/>
          <a:p>
            <a:r>
              <a:rPr lang="en-US" altLang="ko-KR" dirty="0" smtClean="0"/>
              <a:t>SW makes Big Business with Small Idea</a:t>
            </a:r>
            <a:endParaRPr lang="ko-KR" altLang="en-US" dirty="0"/>
          </a:p>
        </p:txBody>
      </p:sp>
      <p:sp>
        <p:nvSpPr>
          <p:cNvPr id="4" name="텍스트 개체 틀 3"/>
          <p:cNvSpPr>
            <a:spLocks noGrp="1"/>
          </p:cNvSpPr>
          <p:nvPr>
            <p:ph type="body" sz="quarter" idx="10"/>
          </p:nvPr>
        </p:nvSpPr>
        <p:spPr>
          <a:xfrm>
            <a:off x="0" y="6608307"/>
            <a:ext cx="8193359" cy="249693"/>
          </a:xfrm>
        </p:spPr>
        <p:txBody>
          <a:bodyPr/>
          <a:lstStyle/>
          <a:p>
            <a:pPr>
              <a:lnSpc>
                <a:spcPct val="100000"/>
              </a:lnSpc>
            </a:pPr>
            <a:r>
              <a:rPr lang="fr-FR" altLang="ko-KR" sz="700" dirty="0"/>
              <a:t>[Source : http://www.nethosting.com/buzz/blog/airbnb-case-study/ , http://www.kozaza.com/]http://www.bradbox.com/blog/is-airbnbs-10bn-valuation-proof-were-in-a-second-dotcom-bubble</a:t>
            </a:r>
            <a:r>
              <a:rPr lang="fr-FR" altLang="ko-KR" sz="700" dirty="0" smtClean="0"/>
              <a:t>/]</a:t>
            </a:r>
            <a:endParaRPr lang="fr-FR" altLang="ko-KR" sz="700" dirty="0"/>
          </a:p>
        </p:txBody>
      </p:sp>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812" t="-1" b="16952"/>
          <a:stretch/>
        </p:blipFill>
        <p:spPr bwMode="auto">
          <a:xfrm>
            <a:off x="560512" y="1700808"/>
            <a:ext cx="1973005" cy="3073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517" y="1700808"/>
            <a:ext cx="2318044" cy="59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모서리가 둥근 직사각형 18"/>
          <p:cNvSpPr/>
          <p:nvPr/>
        </p:nvSpPr>
        <p:spPr>
          <a:xfrm>
            <a:off x="5097016" y="1257931"/>
            <a:ext cx="4320000"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marL="180975"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Uber</a:t>
            </a:r>
          </a:p>
        </p:txBody>
      </p:sp>
      <p:sp>
        <p:nvSpPr>
          <p:cNvPr id="20" name="모서리가 둥근 직사각형 19"/>
          <p:cNvSpPr/>
          <p:nvPr/>
        </p:nvSpPr>
        <p:spPr>
          <a:xfrm>
            <a:off x="560512" y="1257931"/>
            <a:ext cx="4320000"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marL="180975"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Air </a:t>
            </a:r>
            <a:r>
              <a:rPr lang="en-US" altLang="ko-KR" sz="1400" b="1" dirty="0" smtClean="0">
                <a:solidFill>
                  <a:srgbClr val="0066CC"/>
                </a:solidFill>
                <a:latin typeface="맑은 고딕" panose="020B0503020000020004" pitchFamily="50" charset="-127"/>
                <a:ea typeface="맑은 고딕" panose="020B0503020000020004" pitchFamily="50" charset="-127"/>
              </a:rPr>
              <a:t>B&amp;B</a:t>
            </a:r>
            <a:endParaRPr lang="en-US" altLang="ko-KR" sz="1400" b="1" dirty="0">
              <a:solidFill>
                <a:srgbClr val="0066CC"/>
              </a:solidFill>
              <a:latin typeface="맑은 고딕" panose="020B0503020000020004" pitchFamily="50" charset="-127"/>
              <a:ea typeface="맑은 고딕" panose="020B0503020000020004" pitchFamily="50" charset="-127"/>
            </a:endParaRPr>
          </a:p>
        </p:txBody>
      </p:sp>
      <p:pic>
        <p:nvPicPr>
          <p:cNvPr id="1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22" t="19982" r="1246"/>
          <a:stretch/>
        </p:blipFill>
        <p:spPr bwMode="auto">
          <a:xfrm>
            <a:off x="2567574" y="2296495"/>
            <a:ext cx="2283987" cy="143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모서리가 둥근 직사각형 20"/>
          <p:cNvSpPr/>
          <p:nvPr/>
        </p:nvSpPr>
        <p:spPr>
          <a:xfrm>
            <a:off x="560512" y="4797151"/>
            <a:ext cx="4320000" cy="1811155"/>
          </a:xfrm>
          <a:prstGeom prst="roundRect">
            <a:avLst>
              <a:gd name="adj" fmla="val 4811"/>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altLang="ko-KR" b="1" dirty="0" smtClean="0">
                <a:solidFill>
                  <a:schemeClr val="tx1"/>
                </a:solidFill>
                <a:latin typeface="맑은 고딕" panose="020B0503020000020004" pitchFamily="50" charset="-127"/>
                <a:ea typeface="맑은 고딕" panose="020B0503020000020004" pitchFamily="50" charset="-127"/>
              </a:rPr>
              <a:t>Hotel </a:t>
            </a:r>
            <a:r>
              <a:rPr lang="en-US" altLang="ko-KR" b="1" dirty="0">
                <a:solidFill>
                  <a:schemeClr val="tx1"/>
                </a:solidFill>
                <a:latin typeface="맑은 고딕" panose="020B0503020000020004" pitchFamily="50" charset="-127"/>
                <a:ea typeface="맑은 고딕" panose="020B0503020000020004" pitchFamily="50" charset="-127"/>
              </a:rPr>
              <a:t>Industry Market </a:t>
            </a:r>
            <a:r>
              <a:rPr lang="en-US" altLang="ko-KR" b="1" dirty="0" smtClean="0">
                <a:solidFill>
                  <a:schemeClr val="tx1"/>
                </a:solidFill>
                <a:latin typeface="맑은 고딕" panose="020B0503020000020004" pitchFamily="50" charset="-127"/>
                <a:ea typeface="맑은 고딕" panose="020B0503020000020004" pitchFamily="50" charset="-127"/>
              </a:rPr>
              <a:t>Value</a:t>
            </a:r>
          </a:p>
          <a:p>
            <a:pPr algn="ctr">
              <a:lnSpc>
                <a:spcPct val="150000"/>
              </a:lnSpc>
            </a:pPr>
            <a:endParaRPr lang="en-US" altLang="ko-KR" sz="800" b="1" dirty="0" smtClean="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a:p>
            <a:pPr marL="85725" indent="-85725" defTabSz="1072743" fontAlgn="auto" latinLnBrk="0">
              <a:lnSpc>
                <a:spcPct val="150000"/>
              </a:lnSpc>
              <a:spcBef>
                <a:spcPts val="0"/>
              </a:spcBef>
              <a:spcAft>
                <a:spcPts val="0"/>
              </a:spcAft>
              <a:buFont typeface="Arial" panose="020B0604020202020204" pitchFamily="34" charset="0"/>
              <a:buChar char="•"/>
              <a:defRPr/>
            </a:pPr>
            <a:r>
              <a:rPr lang="en-US" altLang="ko-KR" sz="1200" b="1" dirty="0" smtClean="0">
                <a:solidFill>
                  <a:schemeClr val="tx1">
                    <a:lumMod val="65000"/>
                    <a:lumOff val="35000"/>
                  </a:schemeClr>
                </a:solidFill>
                <a:latin typeface="맑은 고딕" panose="020B0503020000020004" pitchFamily="50" charset="-127"/>
                <a:ea typeface="맑은 고딕" panose="020B0503020000020004" pitchFamily="50" charset="-127"/>
              </a:rPr>
              <a:t>Air </a:t>
            </a:r>
            <a:r>
              <a:rPr lang="en-US" altLang="ko-KR" sz="1200" b="1" dirty="0">
                <a:solidFill>
                  <a:schemeClr val="tx1">
                    <a:lumMod val="65000"/>
                    <a:lumOff val="35000"/>
                  </a:schemeClr>
                </a:solidFill>
                <a:latin typeface="맑은 고딕" panose="020B0503020000020004" pitchFamily="50" charset="-127"/>
                <a:ea typeface="맑은 고딕" panose="020B0503020000020004" pitchFamily="50" charset="-127"/>
              </a:rPr>
              <a:t>B&amp;B  $25.5B </a:t>
            </a:r>
            <a:r>
              <a:rPr lang="en-US" altLang="ko-KR" sz="1200" dirty="0">
                <a:solidFill>
                  <a:schemeClr val="tx1">
                    <a:lumMod val="65000"/>
                    <a:lumOff val="35000"/>
                  </a:schemeClr>
                </a:solidFill>
                <a:latin typeface="맑은 고딕" panose="020B0503020000020004" pitchFamily="50" charset="-127"/>
                <a:ea typeface="맑은 고딕" panose="020B0503020000020004" pitchFamily="50" charset="-127"/>
              </a:rPr>
              <a:t>(2015.6),</a:t>
            </a:r>
            <a:r>
              <a:rPr lang="en-US" altLang="ko-KR" sz="1200" b="1" dirty="0">
                <a:solidFill>
                  <a:schemeClr val="tx1">
                    <a:lumMod val="65000"/>
                    <a:lumOff val="35000"/>
                  </a:schemeClr>
                </a:solidFill>
                <a:latin typeface="맑은 고딕" panose="020B0503020000020004" pitchFamily="50" charset="-127"/>
                <a:ea typeface="맑은 고딕" panose="020B0503020000020004" pitchFamily="50" charset="-127"/>
              </a:rPr>
              <a:t> $</a:t>
            </a:r>
            <a:r>
              <a:rPr lang="en-US" altLang="ko-KR" sz="1200" b="1" dirty="0" smtClean="0">
                <a:solidFill>
                  <a:schemeClr val="tx1">
                    <a:lumMod val="65000"/>
                    <a:lumOff val="35000"/>
                  </a:schemeClr>
                </a:solidFill>
                <a:latin typeface="맑은 고딕" panose="020B0503020000020004" pitchFamily="50" charset="-127"/>
                <a:ea typeface="맑은 고딕" panose="020B0503020000020004" pitchFamily="50" charset="-127"/>
              </a:rPr>
              <a:t>10B </a:t>
            </a:r>
            <a:r>
              <a:rPr lang="en-US" altLang="ko-KR" sz="1200" dirty="0" smtClean="0">
                <a:solidFill>
                  <a:schemeClr val="tx1">
                    <a:lumMod val="65000"/>
                    <a:lumOff val="35000"/>
                  </a:schemeClr>
                </a:solidFill>
                <a:latin typeface="맑은 고딕" panose="020B0503020000020004" pitchFamily="50" charset="-127"/>
                <a:ea typeface="맑은 고딕" panose="020B0503020000020004" pitchFamily="50" charset="-127"/>
              </a:rPr>
              <a:t>(</a:t>
            </a:r>
            <a:r>
              <a:rPr lang="en-US" altLang="ko-KR" sz="1200" dirty="0">
                <a:solidFill>
                  <a:schemeClr val="tx1">
                    <a:lumMod val="65000"/>
                    <a:lumOff val="35000"/>
                  </a:schemeClr>
                </a:solidFill>
                <a:latin typeface="맑은 고딕" panose="020B0503020000020004" pitchFamily="50" charset="-127"/>
                <a:ea typeface="맑은 고딕" panose="020B0503020000020004" pitchFamily="50" charset="-127"/>
              </a:rPr>
              <a:t>2014.3)</a:t>
            </a:r>
          </a:p>
          <a:p>
            <a:pPr marL="85725" indent="-85725" defTabSz="1072743" fontAlgn="auto" latinLnBrk="0">
              <a:lnSpc>
                <a:spcPct val="150000"/>
              </a:lnSpc>
              <a:spcBef>
                <a:spcPts val="0"/>
              </a:spcBef>
              <a:spcAft>
                <a:spcPts val="0"/>
              </a:spcAft>
              <a:buFont typeface="Arial" panose="020B0604020202020204" pitchFamily="34" charset="0"/>
              <a:buChar char="•"/>
              <a:defRPr/>
            </a:pPr>
            <a:r>
              <a:rPr lang="en-US" altLang="ko-KR" sz="1200" b="1" dirty="0">
                <a:solidFill>
                  <a:schemeClr val="tx1">
                    <a:lumMod val="65000"/>
                    <a:lumOff val="35000"/>
                  </a:schemeClr>
                </a:solidFill>
                <a:latin typeface="맑은 고딕" panose="020B0503020000020004" pitchFamily="50" charset="-127"/>
                <a:ea typeface="맑은 고딕" panose="020B0503020000020004" pitchFamily="50" charset="-127"/>
              </a:rPr>
              <a:t>Hilton $</a:t>
            </a:r>
            <a:r>
              <a:rPr lang="en-US" altLang="ko-KR" sz="1200" b="1" dirty="0" smtClean="0">
                <a:solidFill>
                  <a:schemeClr val="tx1">
                    <a:lumMod val="65000"/>
                    <a:lumOff val="35000"/>
                  </a:schemeClr>
                </a:solidFill>
                <a:latin typeface="맑은 고딕" panose="020B0503020000020004" pitchFamily="50" charset="-127"/>
                <a:ea typeface="맑은 고딕" panose="020B0503020000020004" pitchFamily="50" charset="-127"/>
              </a:rPr>
              <a:t>27.7B </a:t>
            </a:r>
            <a:r>
              <a:rPr lang="en-US" altLang="ko-KR" sz="1200" dirty="0" smtClean="0">
                <a:solidFill>
                  <a:schemeClr val="tx1">
                    <a:lumMod val="65000"/>
                    <a:lumOff val="35000"/>
                  </a:schemeClr>
                </a:solidFill>
                <a:latin typeface="맑은 고딕" panose="020B0503020000020004" pitchFamily="50" charset="-127"/>
                <a:ea typeface="맑은 고딕" panose="020B0503020000020004" pitchFamily="50" charset="-127"/>
              </a:rPr>
              <a:t>(</a:t>
            </a:r>
            <a:r>
              <a:rPr lang="en-US" altLang="ko-KR" sz="1200" dirty="0">
                <a:solidFill>
                  <a:schemeClr val="tx1">
                    <a:lumMod val="65000"/>
                    <a:lumOff val="35000"/>
                  </a:schemeClr>
                </a:solidFill>
                <a:latin typeface="맑은 고딕" panose="020B0503020000020004" pitchFamily="50" charset="-127"/>
                <a:ea typeface="맑은 고딕" panose="020B0503020000020004" pitchFamily="50" charset="-127"/>
              </a:rPr>
              <a:t>2015.6, 627,000 Rooms</a:t>
            </a:r>
            <a:r>
              <a:rPr lang="en-US" altLang="ko-KR" sz="1200" dirty="0" smtClean="0">
                <a:solidFill>
                  <a:schemeClr val="tx1">
                    <a:lumMod val="65000"/>
                    <a:lumOff val="35000"/>
                  </a:schemeClr>
                </a:solidFill>
                <a:latin typeface="맑은 고딕" panose="020B0503020000020004" pitchFamily="50" charset="-127"/>
                <a:ea typeface="맑은 고딕" panose="020B0503020000020004" pitchFamily="50" charset="-127"/>
              </a:rPr>
              <a:t>)</a:t>
            </a:r>
            <a:endParaRPr lang="en-US" altLang="ko-KR" sz="1200" dirty="0">
              <a:solidFill>
                <a:schemeClr val="tx1">
                  <a:lumMod val="65000"/>
                  <a:lumOff val="35000"/>
                </a:schemeClr>
              </a:solidFill>
              <a:latin typeface="맑은 고딕" panose="020B0503020000020004" pitchFamily="50" charset="-127"/>
              <a:ea typeface="맑은 고딕" panose="020B0503020000020004" pitchFamily="50" charset="-127"/>
            </a:endParaRPr>
          </a:p>
          <a:p>
            <a:pPr marL="85725" indent="-85725" defTabSz="1072743" fontAlgn="auto" latinLnBrk="0">
              <a:lnSpc>
                <a:spcPct val="150000"/>
              </a:lnSpc>
              <a:spcBef>
                <a:spcPts val="0"/>
              </a:spcBef>
              <a:spcAft>
                <a:spcPts val="0"/>
              </a:spcAft>
              <a:buFont typeface="Arial" panose="020B0604020202020204" pitchFamily="34" charset="0"/>
              <a:buChar char="•"/>
              <a:defRPr/>
            </a:pPr>
            <a:r>
              <a:rPr lang="en-US" altLang="ko-KR" sz="1200" b="1" dirty="0">
                <a:solidFill>
                  <a:schemeClr val="tx1">
                    <a:lumMod val="65000"/>
                    <a:lumOff val="35000"/>
                  </a:schemeClr>
                </a:solidFill>
                <a:latin typeface="맑은 고딕" panose="020B0503020000020004" pitchFamily="50" charset="-127"/>
                <a:ea typeface="맑은 고딕" panose="020B0503020000020004" pitchFamily="50" charset="-127"/>
              </a:rPr>
              <a:t>Marriott  $21B </a:t>
            </a:r>
            <a:r>
              <a:rPr lang="en-US" altLang="ko-KR" sz="1200" dirty="0">
                <a:solidFill>
                  <a:schemeClr val="tx1">
                    <a:lumMod val="65000"/>
                    <a:lumOff val="35000"/>
                  </a:schemeClr>
                </a:solidFill>
                <a:latin typeface="맑은 고딕" panose="020B0503020000020004" pitchFamily="50" charset="-127"/>
                <a:ea typeface="맑은 고딕" panose="020B0503020000020004" pitchFamily="50" charset="-127"/>
              </a:rPr>
              <a:t>(2015) </a:t>
            </a:r>
          </a:p>
          <a:p>
            <a:pPr marL="85725" indent="-85725" defTabSz="1072743" fontAlgn="auto" latinLnBrk="0">
              <a:lnSpc>
                <a:spcPct val="150000"/>
              </a:lnSpc>
              <a:spcBef>
                <a:spcPts val="0"/>
              </a:spcBef>
              <a:spcAft>
                <a:spcPts val="0"/>
              </a:spcAft>
              <a:buFont typeface="Arial" panose="020B0604020202020204" pitchFamily="34" charset="0"/>
              <a:buChar char="•"/>
              <a:defRPr/>
            </a:pPr>
            <a:r>
              <a:rPr lang="en-US" altLang="ko-KR" sz="1200" b="1" dirty="0">
                <a:solidFill>
                  <a:schemeClr val="tx1">
                    <a:lumMod val="65000"/>
                    <a:lumOff val="35000"/>
                  </a:schemeClr>
                </a:solidFill>
                <a:latin typeface="맑은 고딕" panose="020B0503020000020004" pitchFamily="50" charset="-127"/>
                <a:ea typeface="맑은 고딕" panose="020B0503020000020004" pitchFamily="50" charset="-127"/>
              </a:rPr>
              <a:t>Hyatt  $8.3B </a:t>
            </a:r>
            <a:r>
              <a:rPr lang="en-US" altLang="ko-KR" sz="1200" dirty="0">
                <a:solidFill>
                  <a:schemeClr val="tx1">
                    <a:lumMod val="65000"/>
                    <a:lumOff val="35000"/>
                  </a:schemeClr>
                </a:solidFill>
                <a:latin typeface="맑은 고딕" panose="020B0503020000020004" pitchFamily="50" charset="-127"/>
                <a:ea typeface="맑은 고딕" panose="020B0503020000020004" pitchFamily="50" charset="-127"/>
              </a:rPr>
              <a:t>(</a:t>
            </a:r>
            <a:r>
              <a:rPr lang="en-US" altLang="ko-KR" sz="1200" dirty="0" smtClean="0">
                <a:solidFill>
                  <a:schemeClr val="tx1">
                    <a:lumMod val="65000"/>
                    <a:lumOff val="35000"/>
                  </a:schemeClr>
                </a:solidFill>
                <a:latin typeface="맑은 고딕" panose="020B0503020000020004" pitchFamily="50" charset="-127"/>
                <a:ea typeface="맑은 고딕" panose="020B0503020000020004" pitchFamily="50" charset="-127"/>
              </a:rPr>
              <a:t>2015.6</a:t>
            </a:r>
            <a:r>
              <a:rPr lang="en-US" altLang="ko-KR" sz="1200" dirty="0">
                <a:solidFill>
                  <a:schemeClr val="tx1">
                    <a:lumMod val="65000"/>
                    <a:lumOff val="35000"/>
                  </a:schemeClr>
                </a:solidFill>
                <a:latin typeface="맑은 고딕" panose="020B0503020000020004" pitchFamily="50" charset="-127"/>
                <a:ea typeface="맑은 고딕" panose="020B0503020000020004" pitchFamily="50" charset="-127"/>
              </a:rPr>
              <a:t>)</a:t>
            </a:r>
            <a:endParaRPr lang="ko-KR" altLang="en-US" sz="1200" dirty="0">
              <a:solidFill>
                <a:schemeClr val="tx1">
                  <a:lumMod val="65000"/>
                  <a:lumOff val="35000"/>
                </a:schemeClr>
              </a:solidFill>
              <a:latin typeface="맑은 고딕" panose="020B0503020000020004" pitchFamily="50" charset="-127"/>
              <a:ea typeface="맑은 고딕" panose="020B0503020000020004" pitchFamily="50" charset="-127"/>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8006" y="1700806"/>
            <a:ext cx="4319010" cy="316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직사각형 1"/>
          <p:cNvSpPr/>
          <p:nvPr/>
        </p:nvSpPr>
        <p:spPr>
          <a:xfrm>
            <a:off x="5086655" y="5775647"/>
            <a:ext cx="4504182" cy="461665"/>
          </a:xfrm>
          <a:prstGeom prst="rect">
            <a:avLst/>
          </a:prstGeom>
        </p:spPr>
        <p:txBody>
          <a:bodyPr wrap="none">
            <a:spAutoFit/>
          </a:bodyPr>
          <a:lstStyle/>
          <a:p>
            <a:pPr marL="85725" indent="-85725" defTabSz="1072743" fontAlgn="auto" latinLnBrk="0">
              <a:lnSpc>
                <a:spcPct val="150000"/>
              </a:lnSpc>
              <a:spcBef>
                <a:spcPts val="0"/>
              </a:spcBef>
              <a:spcAft>
                <a:spcPts val="0"/>
              </a:spcAft>
              <a:buFont typeface="Arial" panose="020B0604020202020204" pitchFamily="34" charset="0"/>
              <a:buChar char="•"/>
              <a:defRPr/>
            </a:pPr>
            <a:r>
              <a:rPr lang="en-US" altLang="ko-KR" b="1" dirty="0">
                <a:solidFill>
                  <a:schemeClr val="tx1">
                    <a:lumMod val="65000"/>
                    <a:lumOff val="35000"/>
                  </a:schemeClr>
                </a:solidFill>
                <a:latin typeface="맑은 고딕" panose="020B0503020000020004" pitchFamily="50" charset="-127"/>
                <a:ea typeface="맑은 고딕" panose="020B0503020000020004" pitchFamily="50" charset="-127"/>
              </a:rPr>
              <a:t>Zero Marginal Cost Society – Jeremy Rifkin</a:t>
            </a:r>
          </a:p>
        </p:txBody>
      </p:sp>
      <p:sp>
        <p:nvSpPr>
          <p:cNvPr id="22" name="모서리가 둥근 직사각형 21"/>
          <p:cNvSpPr/>
          <p:nvPr/>
        </p:nvSpPr>
        <p:spPr>
          <a:xfrm>
            <a:off x="5086655" y="4797151"/>
            <a:ext cx="4320000" cy="581752"/>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altLang="ko-KR" b="1" dirty="0" smtClean="0">
                <a:solidFill>
                  <a:schemeClr val="tx1"/>
                </a:solidFill>
                <a:latin typeface="맑은 고딕" panose="020B0503020000020004" pitchFamily="50" charset="-127"/>
                <a:ea typeface="맑은 고딕" panose="020B0503020000020004" pitchFamily="50" charset="-127"/>
              </a:rPr>
              <a:t>Uber </a:t>
            </a:r>
            <a:r>
              <a:rPr lang="en-US" altLang="ko-KR" b="1" dirty="0">
                <a:solidFill>
                  <a:schemeClr val="tx1"/>
                </a:solidFill>
                <a:latin typeface="맑은 고딕" panose="020B0503020000020004" pitchFamily="50" charset="-127"/>
                <a:ea typeface="맑은 고딕" panose="020B0503020000020004" pitchFamily="50" charset="-127"/>
              </a:rPr>
              <a:t>Market Value $50B </a:t>
            </a:r>
            <a:r>
              <a:rPr lang="en-US" altLang="ko-KR" dirty="0">
                <a:solidFill>
                  <a:schemeClr val="tx1"/>
                </a:solidFill>
                <a:latin typeface="맑은 고딕" panose="020B0503020000020004" pitchFamily="50" charset="-127"/>
                <a:ea typeface="맑은 고딕" panose="020B0503020000020004" pitchFamily="50" charset="-127"/>
              </a:rPr>
              <a:t>(</a:t>
            </a:r>
            <a:r>
              <a:rPr lang="en-US" altLang="ko-KR" dirty="0" smtClean="0">
                <a:solidFill>
                  <a:schemeClr val="tx1"/>
                </a:solidFill>
                <a:latin typeface="맑은 고딕" panose="020B0503020000020004" pitchFamily="50" charset="-127"/>
                <a:ea typeface="맑은 고딕" panose="020B0503020000020004" pitchFamily="50" charset="-127"/>
              </a:rPr>
              <a:t>2015.5)</a:t>
            </a:r>
          </a:p>
          <a:p>
            <a:pPr algn="ctr">
              <a:lnSpc>
                <a:spcPct val="150000"/>
              </a:lnSpc>
            </a:pPr>
            <a:endParaRPr lang="en-US" altLang="ko-KR" sz="800" b="1" dirty="0" smtClean="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40317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SW Creates Social Value</a:t>
            </a:r>
            <a:endParaRPr lang="ko-KR" altLang="en-US" dirty="0"/>
          </a:p>
        </p:txBody>
      </p:sp>
      <p:sp>
        <p:nvSpPr>
          <p:cNvPr id="5" name="자유형 4"/>
          <p:cNvSpPr/>
          <p:nvPr/>
        </p:nvSpPr>
        <p:spPr>
          <a:xfrm>
            <a:off x="3409896" y="1566921"/>
            <a:ext cx="3336965" cy="3309723"/>
          </a:xfrm>
          <a:custGeom>
            <a:avLst/>
            <a:gdLst>
              <a:gd name="connsiteX0" fmla="*/ 1890170 w 2661340"/>
              <a:gd name="connsiteY0" fmla="*/ 420856 h 2639614"/>
              <a:gd name="connsiteX1" fmla="*/ 2094620 w 2661340"/>
              <a:gd name="connsiteY1" fmla="*/ 247531 h 2639614"/>
              <a:gd name="connsiteX2" fmla="*/ 2260768 w 2661340"/>
              <a:gd name="connsiteY2" fmla="*/ 385526 h 2639614"/>
              <a:gd name="connsiteX3" fmla="*/ 2127916 w 2661340"/>
              <a:gd name="connsiteY3" fmla="*/ 618317 h 2639614"/>
              <a:gd name="connsiteX4" fmla="*/ 2343052 w 2661340"/>
              <a:gd name="connsiteY4" fmla="*/ 987148 h 2639614"/>
              <a:gd name="connsiteX5" fmla="*/ 2611083 w 2661340"/>
              <a:gd name="connsiteY5" fmla="*/ 986669 h 2639614"/>
              <a:gd name="connsiteX6" fmla="*/ 2648653 w 2661340"/>
              <a:gd name="connsiteY6" fmla="*/ 1197567 h 2639614"/>
              <a:gd name="connsiteX7" fmla="*/ 2396944 w 2661340"/>
              <a:gd name="connsiteY7" fmla="*/ 1289676 h 2639614"/>
              <a:gd name="connsiteX8" fmla="*/ 2322228 w 2661340"/>
              <a:gd name="connsiteY8" fmla="*/ 1709095 h 2639614"/>
              <a:gd name="connsiteX9" fmla="*/ 2526790 w 2661340"/>
              <a:gd name="connsiteY9" fmla="*/ 1882288 h 2639614"/>
              <a:gd name="connsiteX10" fmla="*/ 2418506 w 2661340"/>
              <a:gd name="connsiteY10" fmla="*/ 2067930 h 2639614"/>
              <a:gd name="connsiteX11" fmla="*/ 2167051 w 2661340"/>
              <a:gd name="connsiteY11" fmla="*/ 1975133 h 2639614"/>
              <a:gd name="connsiteX12" fmla="*/ 1837444 w 2661340"/>
              <a:gd name="connsiteY12" fmla="*/ 2248889 h 2639614"/>
              <a:gd name="connsiteX13" fmla="*/ 1883129 w 2661340"/>
              <a:gd name="connsiteY13" fmla="*/ 2512999 h 2639614"/>
              <a:gd name="connsiteX14" fmla="*/ 1679054 w 2661340"/>
              <a:gd name="connsiteY14" fmla="*/ 2586520 h 2639614"/>
              <a:gd name="connsiteX15" fmla="*/ 1545805 w 2661340"/>
              <a:gd name="connsiteY15" fmla="*/ 2353956 h 2639614"/>
              <a:gd name="connsiteX16" fmla="*/ 1115534 w 2661340"/>
              <a:gd name="connsiteY16" fmla="*/ 2353956 h 2639614"/>
              <a:gd name="connsiteX17" fmla="*/ 982286 w 2661340"/>
              <a:gd name="connsiteY17" fmla="*/ 2586520 h 2639614"/>
              <a:gd name="connsiteX18" fmla="*/ 778211 w 2661340"/>
              <a:gd name="connsiteY18" fmla="*/ 2512999 h 2639614"/>
              <a:gd name="connsiteX19" fmla="*/ 823896 w 2661340"/>
              <a:gd name="connsiteY19" fmla="*/ 2248889 h 2639614"/>
              <a:gd name="connsiteX20" fmla="*/ 494289 w 2661340"/>
              <a:gd name="connsiteY20" fmla="*/ 1975133 h 2639614"/>
              <a:gd name="connsiteX21" fmla="*/ 242834 w 2661340"/>
              <a:gd name="connsiteY21" fmla="*/ 2067930 h 2639614"/>
              <a:gd name="connsiteX22" fmla="*/ 134550 w 2661340"/>
              <a:gd name="connsiteY22" fmla="*/ 1882288 h 2639614"/>
              <a:gd name="connsiteX23" fmla="*/ 339112 w 2661340"/>
              <a:gd name="connsiteY23" fmla="*/ 1709095 h 2639614"/>
              <a:gd name="connsiteX24" fmla="*/ 264396 w 2661340"/>
              <a:gd name="connsiteY24" fmla="*/ 1289676 h 2639614"/>
              <a:gd name="connsiteX25" fmla="*/ 12687 w 2661340"/>
              <a:gd name="connsiteY25" fmla="*/ 1197567 h 2639614"/>
              <a:gd name="connsiteX26" fmla="*/ 50257 w 2661340"/>
              <a:gd name="connsiteY26" fmla="*/ 986669 h 2639614"/>
              <a:gd name="connsiteX27" fmla="*/ 318288 w 2661340"/>
              <a:gd name="connsiteY27" fmla="*/ 987148 h 2639614"/>
              <a:gd name="connsiteX28" fmla="*/ 533424 w 2661340"/>
              <a:gd name="connsiteY28" fmla="*/ 618317 h 2639614"/>
              <a:gd name="connsiteX29" fmla="*/ 400572 w 2661340"/>
              <a:gd name="connsiteY29" fmla="*/ 385526 h 2639614"/>
              <a:gd name="connsiteX30" fmla="*/ 566720 w 2661340"/>
              <a:gd name="connsiteY30" fmla="*/ 247531 h 2639614"/>
              <a:gd name="connsiteX31" fmla="*/ 771170 w 2661340"/>
              <a:gd name="connsiteY31" fmla="*/ 420856 h 2639614"/>
              <a:gd name="connsiteX32" fmla="*/ 1175493 w 2661340"/>
              <a:gd name="connsiteY32" fmla="*/ 275193 h 2639614"/>
              <a:gd name="connsiteX33" fmla="*/ 1222029 w 2661340"/>
              <a:gd name="connsiteY33" fmla="*/ 11232 h 2639614"/>
              <a:gd name="connsiteX34" fmla="*/ 1439311 w 2661340"/>
              <a:gd name="connsiteY34" fmla="*/ 11232 h 2639614"/>
              <a:gd name="connsiteX35" fmla="*/ 1485848 w 2661340"/>
              <a:gd name="connsiteY35" fmla="*/ 275193 h 2639614"/>
              <a:gd name="connsiteX36" fmla="*/ 1890171 w 2661340"/>
              <a:gd name="connsiteY36" fmla="*/ 420856 h 2639614"/>
              <a:gd name="connsiteX37" fmla="*/ 1890170 w 2661340"/>
              <a:gd name="connsiteY37" fmla="*/ 420856 h 263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61340" h="2639614">
                <a:moveTo>
                  <a:pt x="1890170" y="420856"/>
                </a:moveTo>
                <a:lnTo>
                  <a:pt x="2094620" y="247531"/>
                </a:lnTo>
                <a:lnTo>
                  <a:pt x="2260768" y="385526"/>
                </a:lnTo>
                <a:lnTo>
                  <a:pt x="2127916" y="618317"/>
                </a:lnTo>
                <a:cubicBezTo>
                  <a:pt x="2224194" y="725520"/>
                  <a:pt x="2297395" y="851016"/>
                  <a:pt x="2343052" y="987148"/>
                </a:cubicBezTo>
                <a:lnTo>
                  <a:pt x="2611083" y="986669"/>
                </a:lnTo>
                <a:lnTo>
                  <a:pt x="2648653" y="1197567"/>
                </a:lnTo>
                <a:lnTo>
                  <a:pt x="2396944" y="1289676"/>
                </a:lnTo>
                <a:cubicBezTo>
                  <a:pt x="2401079" y="1433054"/>
                  <a:pt x="2375657" y="1575764"/>
                  <a:pt x="2322228" y="1709095"/>
                </a:cubicBezTo>
                <a:lnTo>
                  <a:pt x="2526790" y="1882288"/>
                </a:lnTo>
                <a:lnTo>
                  <a:pt x="2418506" y="2067930"/>
                </a:lnTo>
                <a:lnTo>
                  <a:pt x="2167051" y="1975133"/>
                </a:lnTo>
                <a:cubicBezTo>
                  <a:pt x="2077109" y="2087598"/>
                  <a:pt x="1964959" y="2180745"/>
                  <a:pt x="1837444" y="2248889"/>
                </a:cubicBezTo>
                <a:lnTo>
                  <a:pt x="1883129" y="2512999"/>
                </a:lnTo>
                <a:lnTo>
                  <a:pt x="1679054" y="2586520"/>
                </a:lnTo>
                <a:lnTo>
                  <a:pt x="1545805" y="2353956"/>
                </a:lnTo>
                <a:cubicBezTo>
                  <a:pt x="1403870" y="2382885"/>
                  <a:pt x="1257469" y="2382885"/>
                  <a:pt x="1115534" y="2353956"/>
                </a:cubicBezTo>
                <a:lnTo>
                  <a:pt x="982286" y="2586520"/>
                </a:lnTo>
                <a:lnTo>
                  <a:pt x="778211" y="2512999"/>
                </a:lnTo>
                <a:lnTo>
                  <a:pt x="823896" y="2248889"/>
                </a:lnTo>
                <a:cubicBezTo>
                  <a:pt x="696381" y="2180745"/>
                  <a:pt x="584231" y="2087598"/>
                  <a:pt x="494289" y="1975133"/>
                </a:cubicBezTo>
                <a:lnTo>
                  <a:pt x="242834" y="2067930"/>
                </a:lnTo>
                <a:lnTo>
                  <a:pt x="134550" y="1882288"/>
                </a:lnTo>
                <a:lnTo>
                  <a:pt x="339112" y="1709095"/>
                </a:lnTo>
                <a:cubicBezTo>
                  <a:pt x="285683" y="1575763"/>
                  <a:pt x="260261" y="1433054"/>
                  <a:pt x="264396" y="1289676"/>
                </a:cubicBezTo>
                <a:lnTo>
                  <a:pt x="12687" y="1197567"/>
                </a:lnTo>
                <a:lnTo>
                  <a:pt x="50257" y="986669"/>
                </a:lnTo>
                <a:lnTo>
                  <a:pt x="318288" y="987148"/>
                </a:lnTo>
                <a:cubicBezTo>
                  <a:pt x="363945" y="851016"/>
                  <a:pt x="437146" y="725520"/>
                  <a:pt x="533424" y="618317"/>
                </a:cubicBezTo>
                <a:lnTo>
                  <a:pt x="400572" y="385526"/>
                </a:lnTo>
                <a:lnTo>
                  <a:pt x="566720" y="247531"/>
                </a:lnTo>
                <a:lnTo>
                  <a:pt x="771170" y="420856"/>
                </a:lnTo>
                <a:cubicBezTo>
                  <a:pt x="894549" y="345622"/>
                  <a:pt x="1032122" y="296059"/>
                  <a:pt x="1175493" y="275193"/>
                </a:cubicBezTo>
                <a:lnTo>
                  <a:pt x="1222029" y="11232"/>
                </a:lnTo>
                <a:lnTo>
                  <a:pt x="1439311" y="11232"/>
                </a:lnTo>
                <a:lnTo>
                  <a:pt x="1485848" y="275193"/>
                </a:lnTo>
                <a:cubicBezTo>
                  <a:pt x="1629219" y="296059"/>
                  <a:pt x="1766791" y="345622"/>
                  <a:pt x="1890171" y="420856"/>
                </a:cubicBezTo>
                <a:lnTo>
                  <a:pt x="1890170" y="420856"/>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3500000" scaled="1"/>
            <a:tileRect/>
          </a:gradFill>
          <a:ln w="25400" cap="flat" cmpd="sng" algn="ctr">
            <a:noFill/>
            <a:prstDash val="solid"/>
          </a:ln>
          <a:effectLst>
            <a:outerShdw blurRad="101600" dist="152400" dir="2700000" algn="tl" rotWithShape="0">
              <a:prstClr val="black">
                <a:alpha val="40000"/>
              </a:prstClr>
            </a:outerShdw>
          </a:effectLst>
        </p:spPr>
        <p:txBody>
          <a:bodyPr spcFirstLastPara="0" vert="horz" wrap="square" lIns="558824" tIns="643717" rIns="558824" bIns="689881" numCol="1" spcCol="1270" anchor="ctr" anchorCtr="0">
            <a:noAutofit/>
          </a:bodyPr>
          <a:lstStyle/>
          <a:p>
            <a:pPr marL="0" marR="0" lvl="0" indent="0" algn="ctr" defTabSz="889000" eaLnBrk="1" fontAlgn="auto" latinLnBrk="1" hangingPunct="1">
              <a:lnSpc>
                <a:spcPct val="90000"/>
              </a:lnSpc>
              <a:spcBef>
                <a:spcPct val="0"/>
              </a:spcBef>
              <a:spcAft>
                <a:spcPct val="35000"/>
              </a:spcAft>
              <a:buClrTx/>
              <a:buSzTx/>
              <a:buFontTx/>
              <a:buNone/>
              <a:tabLst/>
              <a:defRPr/>
            </a:pPr>
            <a:r>
              <a:rPr kumimoji="0" lang="en-US" altLang="ko-KR" sz="3000" b="1" i="0" u="none" strike="noStrike" kern="1200" cap="none" spc="-150" normalizeH="0" baseline="0" noProof="0" dirty="0" smtClean="0">
                <a:ln>
                  <a:noFill/>
                </a:ln>
                <a:solidFill>
                  <a:srgbClr val="FFFF00"/>
                </a:solidFill>
                <a:effectLst>
                  <a:outerShdw blurRad="38100" dist="38100" dir="2700000" algn="tl">
                    <a:srgbClr val="000000">
                      <a:alpha val="43137"/>
                    </a:srgbClr>
                  </a:outerShdw>
                </a:effectLst>
                <a:uLnTx/>
                <a:uFillTx/>
                <a:latin typeface="맑은 고딕" pitchFamily="50" charset="-127"/>
                <a:ea typeface="맑은 고딕" pitchFamily="50" charset="-127"/>
                <a:cs typeface="+mn-cs"/>
              </a:rPr>
              <a:t>Social Value</a:t>
            </a:r>
          </a:p>
          <a:p>
            <a:pPr marL="0" marR="0" lvl="0" indent="0" algn="ctr" defTabSz="889000" eaLnBrk="1" fontAlgn="auto" latinLnBrk="1" hangingPunct="1">
              <a:lnSpc>
                <a:spcPct val="90000"/>
              </a:lnSpc>
              <a:spcBef>
                <a:spcPct val="0"/>
              </a:spcBef>
              <a:spcAft>
                <a:spcPct val="35000"/>
              </a:spcAft>
              <a:buClrTx/>
              <a:buSzTx/>
              <a:buFontTx/>
              <a:buNone/>
              <a:tabLst/>
              <a:defRPr/>
            </a:pPr>
            <a:r>
              <a:rPr kumimoji="0" lang="en-US" altLang="ko-KR" sz="3000" b="1" spc="-150" dirty="0" smtClean="0">
                <a:solidFill>
                  <a:srgbClr val="FFFF00"/>
                </a:solidFill>
                <a:effectLst>
                  <a:outerShdw blurRad="38100" dist="38100" dir="2700000" algn="tl">
                    <a:srgbClr val="000000">
                      <a:alpha val="43137"/>
                    </a:srgbClr>
                  </a:outerShdw>
                </a:effectLst>
                <a:latin typeface="맑은 고딕" pitchFamily="50" charset="-127"/>
                <a:ea typeface="맑은 고딕" pitchFamily="50" charset="-127"/>
              </a:rPr>
              <a:t>Of SW</a:t>
            </a:r>
            <a:endParaRPr kumimoji="0" lang="ko-KR" altLang="en-US" sz="3000" b="1" i="0" u="none" strike="noStrike" kern="1200" cap="none" spc="-150" normalizeH="0" baseline="0" noProof="0" dirty="0">
              <a:ln>
                <a:noFill/>
              </a:ln>
              <a:solidFill>
                <a:srgbClr val="FFFF00"/>
              </a:solidFill>
              <a:effectLst>
                <a:outerShdw blurRad="38100" dist="38100" dir="2700000" algn="tl">
                  <a:srgbClr val="000000">
                    <a:alpha val="43137"/>
                  </a:srgbClr>
                </a:outerShdw>
              </a:effectLst>
              <a:uLnTx/>
              <a:uFillTx/>
              <a:latin typeface="맑은 고딕" pitchFamily="50" charset="-127"/>
              <a:ea typeface="맑은 고딕" pitchFamily="50" charset="-127"/>
              <a:cs typeface="+mn-cs"/>
            </a:endParaRPr>
          </a:p>
        </p:txBody>
      </p:sp>
      <p:sp>
        <p:nvSpPr>
          <p:cNvPr id="6" name="자유형 5"/>
          <p:cNvSpPr/>
          <p:nvPr/>
        </p:nvSpPr>
        <p:spPr>
          <a:xfrm>
            <a:off x="1402825" y="1680601"/>
            <a:ext cx="2084104" cy="2067090"/>
          </a:xfrm>
          <a:custGeom>
            <a:avLst/>
            <a:gdLst>
              <a:gd name="connsiteX0" fmla="*/ 1890170 w 2661340"/>
              <a:gd name="connsiteY0" fmla="*/ 420856 h 2639614"/>
              <a:gd name="connsiteX1" fmla="*/ 2094620 w 2661340"/>
              <a:gd name="connsiteY1" fmla="*/ 247531 h 2639614"/>
              <a:gd name="connsiteX2" fmla="*/ 2260768 w 2661340"/>
              <a:gd name="connsiteY2" fmla="*/ 385526 h 2639614"/>
              <a:gd name="connsiteX3" fmla="*/ 2127916 w 2661340"/>
              <a:gd name="connsiteY3" fmla="*/ 618317 h 2639614"/>
              <a:gd name="connsiteX4" fmla="*/ 2343052 w 2661340"/>
              <a:gd name="connsiteY4" fmla="*/ 987148 h 2639614"/>
              <a:gd name="connsiteX5" fmla="*/ 2611083 w 2661340"/>
              <a:gd name="connsiteY5" fmla="*/ 986669 h 2639614"/>
              <a:gd name="connsiteX6" fmla="*/ 2648653 w 2661340"/>
              <a:gd name="connsiteY6" fmla="*/ 1197567 h 2639614"/>
              <a:gd name="connsiteX7" fmla="*/ 2396944 w 2661340"/>
              <a:gd name="connsiteY7" fmla="*/ 1289676 h 2639614"/>
              <a:gd name="connsiteX8" fmla="*/ 2322228 w 2661340"/>
              <a:gd name="connsiteY8" fmla="*/ 1709095 h 2639614"/>
              <a:gd name="connsiteX9" fmla="*/ 2526790 w 2661340"/>
              <a:gd name="connsiteY9" fmla="*/ 1882288 h 2639614"/>
              <a:gd name="connsiteX10" fmla="*/ 2418506 w 2661340"/>
              <a:gd name="connsiteY10" fmla="*/ 2067930 h 2639614"/>
              <a:gd name="connsiteX11" fmla="*/ 2167051 w 2661340"/>
              <a:gd name="connsiteY11" fmla="*/ 1975133 h 2639614"/>
              <a:gd name="connsiteX12" fmla="*/ 1837444 w 2661340"/>
              <a:gd name="connsiteY12" fmla="*/ 2248889 h 2639614"/>
              <a:gd name="connsiteX13" fmla="*/ 1883129 w 2661340"/>
              <a:gd name="connsiteY13" fmla="*/ 2512999 h 2639614"/>
              <a:gd name="connsiteX14" fmla="*/ 1679054 w 2661340"/>
              <a:gd name="connsiteY14" fmla="*/ 2586520 h 2639614"/>
              <a:gd name="connsiteX15" fmla="*/ 1545805 w 2661340"/>
              <a:gd name="connsiteY15" fmla="*/ 2353956 h 2639614"/>
              <a:gd name="connsiteX16" fmla="*/ 1115534 w 2661340"/>
              <a:gd name="connsiteY16" fmla="*/ 2353956 h 2639614"/>
              <a:gd name="connsiteX17" fmla="*/ 982286 w 2661340"/>
              <a:gd name="connsiteY17" fmla="*/ 2586520 h 2639614"/>
              <a:gd name="connsiteX18" fmla="*/ 778211 w 2661340"/>
              <a:gd name="connsiteY18" fmla="*/ 2512999 h 2639614"/>
              <a:gd name="connsiteX19" fmla="*/ 823896 w 2661340"/>
              <a:gd name="connsiteY19" fmla="*/ 2248889 h 2639614"/>
              <a:gd name="connsiteX20" fmla="*/ 494289 w 2661340"/>
              <a:gd name="connsiteY20" fmla="*/ 1975133 h 2639614"/>
              <a:gd name="connsiteX21" fmla="*/ 242834 w 2661340"/>
              <a:gd name="connsiteY21" fmla="*/ 2067930 h 2639614"/>
              <a:gd name="connsiteX22" fmla="*/ 134550 w 2661340"/>
              <a:gd name="connsiteY22" fmla="*/ 1882288 h 2639614"/>
              <a:gd name="connsiteX23" fmla="*/ 339112 w 2661340"/>
              <a:gd name="connsiteY23" fmla="*/ 1709095 h 2639614"/>
              <a:gd name="connsiteX24" fmla="*/ 264396 w 2661340"/>
              <a:gd name="connsiteY24" fmla="*/ 1289676 h 2639614"/>
              <a:gd name="connsiteX25" fmla="*/ 12687 w 2661340"/>
              <a:gd name="connsiteY25" fmla="*/ 1197567 h 2639614"/>
              <a:gd name="connsiteX26" fmla="*/ 50257 w 2661340"/>
              <a:gd name="connsiteY26" fmla="*/ 986669 h 2639614"/>
              <a:gd name="connsiteX27" fmla="*/ 318288 w 2661340"/>
              <a:gd name="connsiteY27" fmla="*/ 987148 h 2639614"/>
              <a:gd name="connsiteX28" fmla="*/ 533424 w 2661340"/>
              <a:gd name="connsiteY28" fmla="*/ 618317 h 2639614"/>
              <a:gd name="connsiteX29" fmla="*/ 400572 w 2661340"/>
              <a:gd name="connsiteY29" fmla="*/ 385526 h 2639614"/>
              <a:gd name="connsiteX30" fmla="*/ 566720 w 2661340"/>
              <a:gd name="connsiteY30" fmla="*/ 247531 h 2639614"/>
              <a:gd name="connsiteX31" fmla="*/ 771170 w 2661340"/>
              <a:gd name="connsiteY31" fmla="*/ 420856 h 2639614"/>
              <a:gd name="connsiteX32" fmla="*/ 1175493 w 2661340"/>
              <a:gd name="connsiteY32" fmla="*/ 275193 h 2639614"/>
              <a:gd name="connsiteX33" fmla="*/ 1222029 w 2661340"/>
              <a:gd name="connsiteY33" fmla="*/ 11232 h 2639614"/>
              <a:gd name="connsiteX34" fmla="*/ 1439311 w 2661340"/>
              <a:gd name="connsiteY34" fmla="*/ 11232 h 2639614"/>
              <a:gd name="connsiteX35" fmla="*/ 1485848 w 2661340"/>
              <a:gd name="connsiteY35" fmla="*/ 275193 h 2639614"/>
              <a:gd name="connsiteX36" fmla="*/ 1890171 w 2661340"/>
              <a:gd name="connsiteY36" fmla="*/ 420856 h 2639614"/>
              <a:gd name="connsiteX37" fmla="*/ 1890170 w 2661340"/>
              <a:gd name="connsiteY37" fmla="*/ 420856 h 263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61340" h="2639614">
                <a:moveTo>
                  <a:pt x="1890170" y="420856"/>
                </a:moveTo>
                <a:lnTo>
                  <a:pt x="2094620" y="247531"/>
                </a:lnTo>
                <a:lnTo>
                  <a:pt x="2260768" y="385526"/>
                </a:lnTo>
                <a:lnTo>
                  <a:pt x="2127916" y="618317"/>
                </a:lnTo>
                <a:cubicBezTo>
                  <a:pt x="2224194" y="725520"/>
                  <a:pt x="2297395" y="851016"/>
                  <a:pt x="2343052" y="987148"/>
                </a:cubicBezTo>
                <a:lnTo>
                  <a:pt x="2611083" y="986669"/>
                </a:lnTo>
                <a:lnTo>
                  <a:pt x="2648653" y="1197567"/>
                </a:lnTo>
                <a:lnTo>
                  <a:pt x="2396944" y="1289676"/>
                </a:lnTo>
                <a:cubicBezTo>
                  <a:pt x="2401079" y="1433054"/>
                  <a:pt x="2375657" y="1575764"/>
                  <a:pt x="2322228" y="1709095"/>
                </a:cubicBezTo>
                <a:lnTo>
                  <a:pt x="2526790" y="1882288"/>
                </a:lnTo>
                <a:lnTo>
                  <a:pt x="2418506" y="2067930"/>
                </a:lnTo>
                <a:lnTo>
                  <a:pt x="2167051" y="1975133"/>
                </a:lnTo>
                <a:cubicBezTo>
                  <a:pt x="2077109" y="2087598"/>
                  <a:pt x="1964959" y="2180745"/>
                  <a:pt x="1837444" y="2248889"/>
                </a:cubicBezTo>
                <a:lnTo>
                  <a:pt x="1883129" y="2512999"/>
                </a:lnTo>
                <a:lnTo>
                  <a:pt x="1679054" y="2586520"/>
                </a:lnTo>
                <a:lnTo>
                  <a:pt x="1545805" y="2353956"/>
                </a:lnTo>
                <a:cubicBezTo>
                  <a:pt x="1403870" y="2382885"/>
                  <a:pt x="1257469" y="2382885"/>
                  <a:pt x="1115534" y="2353956"/>
                </a:cubicBezTo>
                <a:lnTo>
                  <a:pt x="982286" y="2586520"/>
                </a:lnTo>
                <a:lnTo>
                  <a:pt x="778211" y="2512999"/>
                </a:lnTo>
                <a:lnTo>
                  <a:pt x="823896" y="2248889"/>
                </a:lnTo>
                <a:cubicBezTo>
                  <a:pt x="696381" y="2180745"/>
                  <a:pt x="584231" y="2087598"/>
                  <a:pt x="494289" y="1975133"/>
                </a:cubicBezTo>
                <a:lnTo>
                  <a:pt x="242834" y="2067930"/>
                </a:lnTo>
                <a:lnTo>
                  <a:pt x="134550" y="1882288"/>
                </a:lnTo>
                <a:lnTo>
                  <a:pt x="339112" y="1709095"/>
                </a:lnTo>
                <a:cubicBezTo>
                  <a:pt x="285683" y="1575763"/>
                  <a:pt x="260261" y="1433054"/>
                  <a:pt x="264396" y="1289676"/>
                </a:cubicBezTo>
                <a:lnTo>
                  <a:pt x="12687" y="1197567"/>
                </a:lnTo>
                <a:lnTo>
                  <a:pt x="50257" y="986669"/>
                </a:lnTo>
                <a:lnTo>
                  <a:pt x="318288" y="987148"/>
                </a:lnTo>
                <a:cubicBezTo>
                  <a:pt x="363945" y="851016"/>
                  <a:pt x="437146" y="725520"/>
                  <a:pt x="533424" y="618317"/>
                </a:cubicBezTo>
                <a:lnTo>
                  <a:pt x="400572" y="385526"/>
                </a:lnTo>
                <a:lnTo>
                  <a:pt x="566720" y="247531"/>
                </a:lnTo>
                <a:lnTo>
                  <a:pt x="771170" y="420856"/>
                </a:lnTo>
                <a:cubicBezTo>
                  <a:pt x="894549" y="345622"/>
                  <a:pt x="1032122" y="296059"/>
                  <a:pt x="1175493" y="275193"/>
                </a:cubicBezTo>
                <a:lnTo>
                  <a:pt x="1222029" y="11232"/>
                </a:lnTo>
                <a:lnTo>
                  <a:pt x="1439311" y="11232"/>
                </a:lnTo>
                <a:lnTo>
                  <a:pt x="1485848" y="275193"/>
                </a:lnTo>
                <a:cubicBezTo>
                  <a:pt x="1629219" y="296059"/>
                  <a:pt x="1766791" y="345622"/>
                  <a:pt x="1890171" y="420856"/>
                </a:cubicBezTo>
                <a:lnTo>
                  <a:pt x="1890170" y="420856"/>
                </a:lnTo>
                <a:close/>
              </a:path>
            </a:pathLst>
          </a:cu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2700000" scaled="1"/>
            <a:tileRect/>
          </a:gradFill>
          <a:ln w="25400" cap="flat" cmpd="sng" algn="ctr">
            <a:noFill/>
            <a:prstDash val="solid"/>
          </a:ln>
          <a:effectLst>
            <a:outerShdw blurRad="50800" dist="38100" dir="2700000" algn="tl" rotWithShape="0">
              <a:prstClr val="black">
                <a:alpha val="40000"/>
              </a:prstClr>
            </a:outerShdw>
          </a:effectLst>
        </p:spPr>
        <p:txBody>
          <a:bodyPr spcFirstLastPara="0" vert="horz" wrap="none" lIns="558824" tIns="643717" rIns="558824" bIns="689881"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en-US" altLang="ko-KR" sz="2000" b="1" i="0" u="none" strike="noStrike" kern="0" cap="none" spc="0" normalizeH="0" baseline="0" noProof="0" dirty="0" smtClean="0">
                <a:ln>
                  <a:noFill/>
                </a:ln>
                <a:solidFill>
                  <a:srgbClr val="FFFFFF"/>
                </a:solidFill>
                <a:effectLst/>
                <a:uLnTx/>
                <a:uFillTx/>
                <a:latin typeface="맑은 고딕" pitchFamily="50" charset="-127"/>
                <a:ea typeface="맑은 고딕" pitchFamily="50" charset="-127"/>
                <a:cs typeface="+mn-cs"/>
              </a:rPr>
              <a:t>Efficiency </a:t>
            </a:r>
          </a:p>
        </p:txBody>
      </p:sp>
      <p:sp>
        <p:nvSpPr>
          <p:cNvPr id="7" name="자유형 6"/>
          <p:cNvSpPr/>
          <p:nvPr/>
        </p:nvSpPr>
        <p:spPr>
          <a:xfrm>
            <a:off x="2444877" y="4170222"/>
            <a:ext cx="2084104" cy="2067090"/>
          </a:xfrm>
          <a:custGeom>
            <a:avLst/>
            <a:gdLst>
              <a:gd name="connsiteX0" fmla="*/ 1890170 w 2661340"/>
              <a:gd name="connsiteY0" fmla="*/ 420856 h 2639614"/>
              <a:gd name="connsiteX1" fmla="*/ 2094620 w 2661340"/>
              <a:gd name="connsiteY1" fmla="*/ 247531 h 2639614"/>
              <a:gd name="connsiteX2" fmla="*/ 2260768 w 2661340"/>
              <a:gd name="connsiteY2" fmla="*/ 385526 h 2639614"/>
              <a:gd name="connsiteX3" fmla="*/ 2127916 w 2661340"/>
              <a:gd name="connsiteY3" fmla="*/ 618317 h 2639614"/>
              <a:gd name="connsiteX4" fmla="*/ 2343052 w 2661340"/>
              <a:gd name="connsiteY4" fmla="*/ 987148 h 2639614"/>
              <a:gd name="connsiteX5" fmla="*/ 2611083 w 2661340"/>
              <a:gd name="connsiteY5" fmla="*/ 986669 h 2639614"/>
              <a:gd name="connsiteX6" fmla="*/ 2648653 w 2661340"/>
              <a:gd name="connsiteY6" fmla="*/ 1197567 h 2639614"/>
              <a:gd name="connsiteX7" fmla="*/ 2396944 w 2661340"/>
              <a:gd name="connsiteY7" fmla="*/ 1289676 h 2639614"/>
              <a:gd name="connsiteX8" fmla="*/ 2322228 w 2661340"/>
              <a:gd name="connsiteY8" fmla="*/ 1709095 h 2639614"/>
              <a:gd name="connsiteX9" fmla="*/ 2526790 w 2661340"/>
              <a:gd name="connsiteY9" fmla="*/ 1882288 h 2639614"/>
              <a:gd name="connsiteX10" fmla="*/ 2418506 w 2661340"/>
              <a:gd name="connsiteY10" fmla="*/ 2067930 h 2639614"/>
              <a:gd name="connsiteX11" fmla="*/ 2167051 w 2661340"/>
              <a:gd name="connsiteY11" fmla="*/ 1975133 h 2639614"/>
              <a:gd name="connsiteX12" fmla="*/ 1837444 w 2661340"/>
              <a:gd name="connsiteY12" fmla="*/ 2248889 h 2639614"/>
              <a:gd name="connsiteX13" fmla="*/ 1883129 w 2661340"/>
              <a:gd name="connsiteY13" fmla="*/ 2512999 h 2639614"/>
              <a:gd name="connsiteX14" fmla="*/ 1679054 w 2661340"/>
              <a:gd name="connsiteY14" fmla="*/ 2586520 h 2639614"/>
              <a:gd name="connsiteX15" fmla="*/ 1545805 w 2661340"/>
              <a:gd name="connsiteY15" fmla="*/ 2353956 h 2639614"/>
              <a:gd name="connsiteX16" fmla="*/ 1115534 w 2661340"/>
              <a:gd name="connsiteY16" fmla="*/ 2353956 h 2639614"/>
              <a:gd name="connsiteX17" fmla="*/ 982286 w 2661340"/>
              <a:gd name="connsiteY17" fmla="*/ 2586520 h 2639614"/>
              <a:gd name="connsiteX18" fmla="*/ 778211 w 2661340"/>
              <a:gd name="connsiteY18" fmla="*/ 2512999 h 2639614"/>
              <a:gd name="connsiteX19" fmla="*/ 823896 w 2661340"/>
              <a:gd name="connsiteY19" fmla="*/ 2248889 h 2639614"/>
              <a:gd name="connsiteX20" fmla="*/ 494289 w 2661340"/>
              <a:gd name="connsiteY20" fmla="*/ 1975133 h 2639614"/>
              <a:gd name="connsiteX21" fmla="*/ 242834 w 2661340"/>
              <a:gd name="connsiteY21" fmla="*/ 2067930 h 2639614"/>
              <a:gd name="connsiteX22" fmla="*/ 134550 w 2661340"/>
              <a:gd name="connsiteY22" fmla="*/ 1882288 h 2639614"/>
              <a:gd name="connsiteX23" fmla="*/ 339112 w 2661340"/>
              <a:gd name="connsiteY23" fmla="*/ 1709095 h 2639614"/>
              <a:gd name="connsiteX24" fmla="*/ 264396 w 2661340"/>
              <a:gd name="connsiteY24" fmla="*/ 1289676 h 2639614"/>
              <a:gd name="connsiteX25" fmla="*/ 12687 w 2661340"/>
              <a:gd name="connsiteY25" fmla="*/ 1197567 h 2639614"/>
              <a:gd name="connsiteX26" fmla="*/ 50257 w 2661340"/>
              <a:gd name="connsiteY26" fmla="*/ 986669 h 2639614"/>
              <a:gd name="connsiteX27" fmla="*/ 318288 w 2661340"/>
              <a:gd name="connsiteY27" fmla="*/ 987148 h 2639614"/>
              <a:gd name="connsiteX28" fmla="*/ 533424 w 2661340"/>
              <a:gd name="connsiteY28" fmla="*/ 618317 h 2639614"/>
              <a:gd name="connsiteX29" fmla="*/ 400572 w 2661340"/>
              <a:gd name="connsiteY29" fmla="*/ 385526 h 2639614"/>
              <a:gd name="connsiteX30" fmla="*/ 566720 w 2661340"/>
              <a:gd name="connsiteY30" fmla="*/ 247531 h 2639614"/>
              <a:gd name="connsiteX31" fmla="*/ 771170 w 2661340"/>
              <a:gd name="connsiteY31" fmla="*/ 420856 h 2639614"/>
              <a:gd name="connsiteX32" fmla="*/ 1175493 w 2661340"/>
              <a:gd name="connsiteY32" fmla="*/ 275193 h 2639614"/>
              <a:gd name="connsiteX33" fmla="*/ 1222029 w 2661340"/>
              <a:gd name="connsiteY33" fmla="*/ 11232 h 2639614"/>
              <a:gd name="connsiteX34" fmla="*/ 1439311 w 2661340"/>
              <a:gd name="connsiteY34" fmla="*/ 11232 h 2639614"/>
              <a:gd name="connsiteX35" fmla="*/ 1485848 w 2661340"/>
              <a:gd name="connsiteY35" fmla="*/ 275193 h 2639614"/>
              <a:gd name="connsiteX36" fmla="*/ 1890171 w 2661340"/>
              <a:gd name="connsiteY36" fmla="*/ 420856 h 2639614"/>
              <a:gd name="connsiteX37" fmla="*/ 1890170 w 2661340"/>
              <a:gd name="connsiteY37" fmla="*/ 420856 h 263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61340" h="2639614">
                <a:moveTo>
                  <a:pt x="1890170" y="420856"/>
                </a:moveTo>
                <a:lnTo>
                  <a:pt x="2094620" y="247531"/>
                </a:lnTo>
                <a:lnTo>
                  <a:pt x="2260768" y="385526"/>
                </a:lnTo>
                <a:lnTo>
                  <a:pt x="2127916" y="618317"/>
                </a:lnTo>
                <a:cubicBezTo>
                  <a:pt x="2224194" y="725520"/>
                  <a:pt x="2297395" y="851016"/>
                  <a:pt x="2343052" y="987148"/>
                </a:cubicBezTo>
                <a:lnTo>
                  <a:pt x="2611083" y="986669"/>
                </a:lnTo>
                <a:lnTo>
                  <a:pt x="2648653" y="1197567"/>
                </a:lnTo>
                <a:lnTo>
                  <a:pt x="2396944" y="1289676"/>
                </a:lnTo>
                <a:cubicBezTo>
                  <a:pt x="2401079" y="1433054"/>
                  <a:pt x="2375657" y="1575764"/>
                  <a:pt x="2322228" y="1709095"/>
                </a:cubicBezTo>
                <a:lnTo>
                  <a:pt x="2526790" y="1882288"/>
                </a:lnTo>
                <a:lnTo>
                  <a:pt x="2418506" y="2067930"/>
                </a:lnTo>
                <a:lnTo>
                  <a:pt x="2167051" y="1975133"/>
                </a:lnTo>
                <a:cubicBezTo>
                  <a:pt x="2077109" y="2087598"/>
                  <a:pt x="1964959" y="2180745"/>
                  <a:pt x="1837444" y="2248889"/>
                </a:cubicBezTo>
                <a:lnTo>
                  <a:pt x="1883129" y="2512999"/>
                </a:lnTo>
                <a:lnTo>
                  <a:pt x="1679054" y="2586520"/>
                </a:lnTo>
                <a:lnTo>
                  <a:pt x="1545805" y="2353956"/>
                </a:lnTo>
                <a:cubicBezTo>
                  <a:pt x="1403870" y="2382885"/>
                  <a:pt x="1257469" y="2382885"/>
                  <a:pt x="1115534" y="2353956"/>
                </a:cubicBezTo>
                <a:lnTo>
                  <a:pt x="982286" y="2586520"/>
                </a:lnTo>
                <a:lnTo>
                  <a:pt x="778211" y="2512999"/>
                </a:lnTo>
                <a:lnTo>
                  <a:pt x="823896" y="2248889"/>
                </a:lnTo>
                <a:cubicBezTo>
                  <a:pt x="696381" y="2180745"/>
                  <a:pt x="584231" y="2087598"/>
                  <a:pt x="494289" y="1975133"/>
                </a:cubicBezTo>
                <a:lnTo>
                  <a:pt x="242834" y="2067930"/>
                </a:lnTo>
                <a:lnTo>
                  <a:pt x="134550" y="1882288"/>
                </a:lnTo>
                <a:lnTo>
                  <a:pt x="339112" y="1709095"/>
                </a:lnTo>
                <a:cubicBezTo>
                  <a:pt x="285683" y="1575763"/>
                  <a:pt x="260261" y="1433054"/>
                  <a:pt x="264396" y="1289676"/>
                </a:cubicBezTo>
                <a:lnTo>
                  <a:pt x="12687" y="1197567"/>
                </a:lnTo>
                <a:lnTo>
                  <a:pt x="50257" y="986669"/>
                </a:lnTo>
                <a:lnTo>
                  <a:pt x="318288" y="987148"/>
                </a:lnTo>
                <a:cubicBezTo>
                  <a:pt x="363945" y="851016"/>
                  <a:pt x="437146" y="725520"/>
                  <a:pt x="533424" y="618317"/>
                </a:cubicBezTo>
                <a:lnTo>
                  <a:pt x="400572" y="385526"/>
                </a:lnTo>
                <a:lnTo>
                  <a:pt x="566720" y="247531"/>
                </a:lnTo>
                <a:lnTo>
                  <a:pt x="771170" y="420856"/>
                </a:lnTo>
                <a:cubicBezTo>
                  <a:pt x="894549" y="345622"/>
                  <a:pt x="1032122" y="296059"/>
                  <a:pt x="1175493" y="275193"/>
                </a:cubicBezTo>
                <a:lnTo>
                  <a:pt x="1222029" y="11232"/>
                </a:lnTo>
                <a:lnTo>
                  <a:pt x="1439311" y="11232"/>
                </a:lnTo>
                <a:lnTo>
                  <a:pt x="1485848" y="275193"/>
                </a:lnTo>
                <a:cubicBezTo>
                  <a:pt x="1629219" y="296059"/>
                  <a:pt x="1766791" y="345622"/>
                  <a:pt x="1890171" y="420856"/>
                </a:cubicBezTo>
                <a:lnTo>
                  <a:pt x="1890170" y="420856"/>
                </a:lnTo>
                <a:close/>
              </a:path>
            </a:pathLst>
          </a:cu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w="25400" cap="flat" cmpd="sng" algn="ctr">
            <a:noFill/>
            <a:prstDash val="solid"/>
          </a:ln>
          <a:effectLst/>
        </p:spPr>
        <p:txBody>
          <a:bodyPr spcFirstLastPara="0" vert="horz" wrap="none" lIns="558824" tIns="643717" rIns="558824" bIns="689881"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en-US" altLang="ko-KR" sz="2000" b="1" i="0" u="none" strike="noStrike" kern="0" cap="none" spc="0" normalizeH="0" baseline="0" noProof="0" dirty="0" smtClean="0">
                <a:ln>
                  <a:noFill/>
                </a:ln>
                <a:solidFill>
                  <a:srgbClr val="FFFFFF"/>
                </a:solidFill>
                <a:effectLst/>
                <a:uLnTx/>
                <a:uFillTx/>
                <a:latin typeface="맑은 고딕" pitchFamily="50" charset="-127"/>
                <a:ea typeface="맑은 고딕" pitchFamily="50" charset="-127"/>
                <a:cs typeface="+mn-cs"/>
              </a:rPr>
              <a:t>Safety</a:t>
            </a:r>
            <a:endParaRPr kumimoji="0" lang="ko-KR" altLang="en-US" sz="2000" b="1" i="0" u="none" strike="noStrike" kern="0" cap="none" spc="0" normalizeH="0" baseline="0" noProof="0" dirty="0" smtClean="0">
              <a:ln>
                <a:noFill/>
              </a:ln>
              <a:solidFill>
                <a:srgbClr val="FFFFFF"/>
              </a:solidFill>
              <a:effectLst/>
              <a:uLnTx/>
              <a:uFillTx/>
              <a:latin typeface="맑은 고딕" pitchFamily="50" charset="-127"/>
              <a:ea typeface="맑은 고딕" pitchFamily="50" charset="-127"/>
              <a:cs typeface="+mn-cs"/>
            </a:endParaRPr>
          </a:p>
        </p:txBody>
      </p:sp>
      <p:sp>
        <p:nvSpPr>
          <p:cNvPr id="8" name="자유형 7"/>
          <p:cNvSpPr/>
          <p:nvPr/>
        </p:nvSpPr>
        <p:spPr>
          <a:xfrm>
            <a:off x="5858168" y="4159209"/>
            <a:ext cx="2084104" cy="2067090"/>
          </a:xfrm>
          <a:custGeom>
            <a:avLst/>
            <a:gdLst>
              <a:gd name="connsiteX0" fmla="*/ 1890170 w 2661340"/>
              <a:gd name="connsiteY0" fmla="*/ 420856 h 2639614"/>
              <a:gd name="connsiteX1" fmla="*/ 2094620 w 2661340"/>
              <a:gd name="connsiteY1" fmla="*/ 247531 h 2639614"/>
              <a:gd name="connsiteX2" fmla="*/ 2260768 w 2661340"/>
              <a:gd name="connsiteY2" fmla="*/ 385526 h 2639614"/>
              <a:gd name="connsiteX3" fmla="*/ 2127916 w 2661340"/>
              <a:gd name="connsiteY3" fmla="*/ 618317 h 2639614"/>
              <a:gd name="connsiteX4" fmla="*/ 2343052 w 2661340"/>
              <a:gd name="connsiteY4" fmla="*/ 987148 h 2639614"/>
              <a:gd name="connsiteX5" fmla="*/ 2611083 w 2661340"/>
              <a:gd name="connsiteY5" fmla="*/ 986669 h 2639614"/>
              <a:gd name="connsiteX6" fmla="*/ 2648653 w 2661340"/>
              <a:gd name="connsiteY6" fmla="*/ 1197567 h 2639614"/>
              <a:gd name="connsiteX7" fmla="*/ 2396944 w 2661340"/>
              <a:gd name="connsiteY7" fmla="*/ 1289676 h 2639614"/>
              <a:gd name="connsiteX8" fmla="*/ 2322228 w 2661340"/>
              <a:gd name="connsiteY8" fmla="*/ 1709095 h 2639614"/>
              <a:gd name="connsiteX9" fmla="*/ 2526790 w 2661340"/>
              <a:gd name="connsiteY9" fmla="*/ 1882288 h 2639614"/>
              <a:gd name="connsiteX10" fmla="*/ 2418506 w 2661340"/>
              <a:gd name="connsiteY10" fmla="*/ 2067930 h 2639614"/>
              <a:gd name="connsiteX11" fmla="*/ 2167051 w 2661340"/>
              <a:gd name="connsiteY11" fmla="*/ 1975133 h 2639614"/>
              <a:gd name="connsiteX12" fmla="*/ 1837444 w 2661340"/>
              <a:gd name="connsiteY12" fmla="*/ 2248889 h 2639614"/>
              <a:gd name="connsiteX13" fmla="*/ 1883129 w 2661340"/>
              <a:gd name="connsiteY13" fmla="*/ 2512999 h 2639614"/>
              <a:gd name="connsiteX14" fmla="*/ 1679054 w 2661340"/>
              <a:gd name="connsiteY14" fmla="*/ 2586520 h 2639614"/>
              <a:gd name="connsiteX15" fmla="*/ 1545805 w 2661340"/>
              <a:gd name="connsiteY15" fmla="*/ 2353956 h 2639614"/>
              <a:gd name="connsiteX16" fmla="*/ 1115534 w 2661340"/>
              <a:gd name="connsiteY16" fmla="*/ 2353956 h 2639614"/>
              <a:gd name="connsiteX17" fmla="*/ 982286 w 2661340"/>
              <a:gd name="connsiteY17" fmla="*/ 2586520 h 2639614"/>
              <a:gd name="connsiteX18" fmla="*/ 778211 w 2661340"/>
              <a:gd name="connsiteY18" fmla="*/ 2512999 h 2639614"/>
              <a:gd name="connsiteX19" fmla="*/ 823896 w 2661340"/>
              <a:gd name="connsiteY19" fmla="*/ 2248889 h 2639614"/>
              <a:gd name="connsiteX20" fmla="*/ 494289 w 2661340"/>
              <a:gd name="connsiteY20" fmla="*/ 1975133 h 2639614"/>
              <a:gd name="connsiteX21" fmla="*/ 242834 w 2661340"/>
              <a:gd name="connsiteY21" fmla="*/ 2067930 h 2639614"/>
              <a:gd name="connsiteX22" fmla="*/ 134550 w 2661340"/>
              <a:gd name="connsiteY22" fmla="*/ 1882288 h 2639614"/>
              <a:gd name="connsiteX23" fmla="*/ 339112 w 2661340"/>
              <a:gd name="connsiteY23" fmla="*/ 1709095 h 2639614"/>
              <a:gd name="connsiteX24" fmla="*/ 264396 w 2661340"/>
              <a:gd name="connsiteY24" fmla="*/ 1289676 h 2639614"/>
              <a:gd name="connsiteX25" fmla="*/ 12687 w 2661340"/>
              <a:gd name="connsiteY25" fmla="*/ 1197567 h 2639614"/>
              <a:gd name="connsiteX26" fmla="*/ 50257 w 2661340"/>
              <a:gd name="connsiteY26" fmla="*/ 986669 h 2639614"/>
              <a:gd name="connsiteX27" fmla="*/ 318288 w 2661340"/>
              <a:gd name="connsiteY27" fmla="*/ 987148 h 2639614"/>
              <a:gd name="connsiteX28" fmla="*/ 533424 w 2661340"/>
              <a:gd name="connsiteY28" fmla="*/ 618317 h 2639614"/>
              <a:gd name="connsiteX29" fmla="*/ 400572 w 2661340"/>
              <a:gd name="connsiteY29" fmla="*/ 385526 h 2639614"/>
              <a:gd name="connsiteX30" fmla="*/ 566720 w 2661340"/>
              <a:gd name="connsiteY30" fmla="*/ 247531 h 2639614"/>
              <a:gd name="connsiteX31" fmla="*/ 771170 w 2661340"/>
              <a:gd name="connsiteY31" fmla="*/ 420856 h 2639614"/>
              <a:gd name="connsiteX32" fmla="*/ 1175493 w 2661340"/>
              <a:gd name="connsiteY32" fmla="*/ 275193 h 2639614"/>
              <a:gd name="connsiteX33" fmla="*/ 1222029 w 2661340"/>
              <a:gd name="connsiteY33" fmla="*/ 11232 h 2639614"/>
              <a:gd name="connsiteX34" fmla="*/ 1439311 w 2661340"/>
              <a:gd name="connsiteY34" fmla="*/ 11232 h 2639614"/>
              <a:gd name="connsiteX35" fmla="*/ 1485848 w 2661340"/>
              <a:gd name="connsiteY35" fmla="*/ 275193 h 2639614"/>
              <a:gd name="connsiteX36" fmla="*/ 1890171 w 2661340"/>
              <a:gd name="connsiteY36" fmla="*/ 420856 h 2639614"/>
              <a:gd name="connsiteX37" fmla="*/ 1890170 w 2661340"/>
              <a:gd name="connsiteY37" fmla="*/ 420856 h 263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61340" h="2639614">
                <a:moveTo>
                  <a:pt x="1890170" y="420856"/>
                </a:moveTo>
                <a:lnTo>
                  <a:pt x="2094620" y="247531"/>
                </a:lnTo>
                <a:lnTo>
                  <a:pt x="2260768" y="385526"/>
                </a:lnTo>
                <a:lnTo>
                  <a:pt x="2127916" y="618317"/>
                </a:lnTo>
                <a:cubicBezTo>
                  <a:pt x="2224194" y="725520"/>
                  <a:pt x="2297395" y="851016"/>
                  <a:pt x="2343052" y="987148"/>
                </a:cubicBezTo>
                <a:lnTo>
                  <a:pt x="2611083" y="986669"/>
                </a:lnTo>
                <a:lnTo>
                  <a:pt x="2648653" y="1197567"/>
                </a:lnTo>
                <a:lnTo>
                  <a:pt x="2396944" y="1289676"/>
                </a:lnTo>
                <a:cubicBezTo>
                  <a:pt x="2401079" y="1433054"/>
                  <a:pt x="2375657" y="1575764"/>
                  <a:pt x="2322228" y="1709095"/>
                </a:cubicBezTo>
                <a:lnTo>
                  <a:pt x="2526790" y="1882288"/>
                </a:lnTo>
                <a:lnTo>
                  <a:pt x="2418506" y="2067930"/>
                </a:lnTo>
                <a:lnTo>
                  <a:pt x="2167051" y="1975133"/>
                </a:lnTo>
                <a:cubicBezTo>
                  <a:pt x="2077109" y="2087598"/>
                  <a:pt x="1964959" y="2180745"/>
                  <a:pt x="1837444" y="2248889"/>
                </a:cubicBezTo>
                <a:lnTo>
                  <a:pt x="1883129" y="2512999"/>
                </a:lnTo>
                <a:lnTo>
                  <a:pt x="1679054" y="2586520"/>
                </a:lnTo>
                <a:lnTo>
                  <a:pt x="1545805" y="2353956"/>
                </a:lnTo>
                <a:cubicBezTo>
                  <a:pt x="1403870" y="2382885"/>
                  <a:pt x="1257469" y="2382885"/>
                  <a:pt x="1115534" y="2353956"/>
                </a:cubicBezTo>
                <a:lnTo>
                  <a:pt x="982286" y="2586520"/>
                </a:lnTo>
                <a:lnTo>
                  <a:pt x="778211" y="2512999"/>
                </a:lnTo>
                <a:lnTo>
                  <a:pt x="823896" y="2248889"/>
                </a:lnTo>
                <a:cubicBezTo>
                  <a:pt x="696381" y="2180745"/>
                  <a:pt x="584231" y="2087598"/>
                  <a:pt x="494289" y="1975133"/>
                </a:cubicBezTo>
                <a:lnTo>
                  <a:pt x="242834" y="2067930"/>
                </a:lnTo>
                <a:lnTo>
                  <a:pt x="134550" y="1882288"/>
                </a:lnTo>
                <a:lnTo>
                  <a:pt x="339112" y="1709095"/>
                </a:lnTo>
                <a:cubicBezTo>
                  <a:pt x="285683" y="1575763"/>
                  <a:pt x="260261" y="1433054"/>
                  <a:pt x="264396" y="1289676"/>
                </a:cubicBezTo>
                <a:lnTo>
                  <a:pt x="12687" y="1197567"/>
                </a:lnTo>
                <a:lnTo>
                  <a:pt x="50257" y="986669"/>
                </a:lnTo>
                <a:lnTo>
                  <a:pt x="318288" y="987148"/>
                </a:lnTo>
                <a:cubicBezTo>
                  <a:pt x="363945" y="851016"/>
                  <a:pt x="437146" y="725520"/>
                  <a:pt x="533424" y="618317"/>
                </a:cubicBezTo>
                <a:lnTo>
                  <a:pt x="400572" y="385526"/>
                </a:lnTo>
                <a:lnTo>
                  <a:pt x="566720" y="247531"/>
                </a:lnTo>
                <a:lnTo>
                  <a:pt x="771170" y="420856"/>
                </a:lnTo>
                <a:cubicBezTo>
                  <a:pt x="894549" y="345622"/>
                  <a:pt x="1032122" y="296059"/>
                  <a:pt x="1175493" y="275193"/>
                </a:cubicBezTo>
                <a:lnTo>
                  <a:pt x="1222029" y="11232"/>
                </a:lnTo>
                <a:lnTo>
                  <a:pt x="1439311" y="11232"/>
                </a:lnTo>
                <a:lnTo>
                  <a:pt x="1485848" y="275193"/>
                </a:lnTo>
                <a:cubicBezTo>
                  <a:pt x="1629219" y="296059"/>
                  <a:pt x="1766791" y="345622"/>
                  <a:pt x="1890171" y="420856"/>
                </a:cubicBezTo>
                <a:lnTo>
                  <a:pt x="1890170" y="420856"/>
                </a:lnTo>
                <a:close/>
              </a:path>
            </a:pathLst>
          </a:custGeom>
          <a:gradFill flip="none" rotWithShape="1">
            <a:gsLst>
              <a:gs pos="0">
                <a:srgbClr val="808000">
                  <a:shade val="30000"/>
                  <a:satMod val="115000"/>
                </a:srgbClr>
              </a:gs>
              <a:gs pos="50000">
                <a:srgbClr val="808000">
                  <a:shade val="67500"/>
                  <a:satMod val="115000"/>
                </a:srgbClr>
              </a:gs>
              <a:gs pos="100000">
                <a:srgbClr val="808000">
                  <a:shade val="100000"/>
                  <a:satMod val="115000"/>
                </a:srgbClr>
              </a:gs>
            </a:gsLst>
            <a:lin ang="2700000" scaled="1"/>
            <a:tileRect/>
          </a:gradFill>
          <a:ln w="25400" cap="flat" cmpd="sng" algn="ctr">
            <a:noFill/>
            <a:prstDash val="solid"/>
          </a:ln>
          <a:effectLst>
            <a:outerShdw blurRad="50800" dist="38100" dir="2700000" algn="tl" rotWithShape="0">
              <a:prstClr val="black">
                <a:alpha val="40000"/>
              </a:prstClr>
            </a:outerShdw>
          </a:effectLst>
        </p:spPr>
        <p:txBody>
          <a:bodyPr spcFirstLastPara="0" vert="horz" wrap="none" lIns="558824" tIns="643717" rIns="558824" bIns="689881"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en-US" altLang="ko-KR" sz="2000" b="1" i="0" u="none" strike="noStrike" kern="0" cap="none" spc="0" normalizeH="0" baseline="0" noProof="0" dirty="0" err="1" smtClean="0">
                <a:ln>
                  <a:noFill/>
                </a:ln>
                <a:solidFill>
                  <a:srgbClr val="FFFFFF"/>
                </a:solidFill>
                <a:effectLst/>
                <a:uLnTx/>
                <a:uFillTx/>
                <a:latin typeface="맑은 고딕" pitchFamily="50" charset="-127"/>
                <a:ea typeface="맑은 고딕" pitchFamily="50" charset="-127"/>
                <a:cs typeface="+mn-cs"/>
              </a:rPr>
              <a:t>Transparen</a:t>
            </a:r>
            <a:r>
              <a:rPr kumimoji="0" lang="en-US" altLang="ko-KR" sz="2000" b="1" kern="0" dirty="0" smtClean="0">
                <a:solidFill>
                  <a:srgbClr val="FFFFFF"/>
                </a:solidFill>
                <a:latin typeface="맑은 고딕" pitchFamily="50" charset="-127"/>
                <a:ea typeface="맑은 고딕" pitchFamily="50" charset="-127"/>
              </a:rPr>
              <a:t>cy</a:t>
            </a:r>
            <a:endParaRPr kumimoji="0" lang="ko-KR" altLang="en-US" sz="2000" b="1" i="0" u="none" strike="noStrike" kern="0" cap="none" spc="0" normalizeH="0" baseline="0" noProof="0" dirty="0" smtClean="0">
              <a:ln>
                <a:noFill/>
              </a:ln>
              <a:solidFill>
                <a:srgbClr val="FFFFFF"/>
              </a:solidFill>
              <a:effectLst/>
              <a:uLnTx/>
              <a:uFillTx/>
              <a:latin typeface="맑은 고딕" pitchFamily="50" charset="-127"/>
              <a:ea typeface="맑은 고딕" pitchFamily="50" charset="-127"/>
              <a:cs typeface="+mn-cs"/>
            </a:endParaRPr>
          </a:p>
        </p:txBody>
      </p:sp>
      <p:sp>
        <p:nvSpPr>
          <p:cNvPr id="9" name="자유형 8"/>
          <p:cNvSpPr/>
          <p:nvPr/>
        </p:nvSpPr>
        <p:spPr>
          <a:xfrm>
            <a:off x="6650256" y="1680601"/>
            <a:ext cx="2084104" cy="2067090"/>
          </a:xfrm>
          <a:custGeom>
            <a:avLst/>
            <a:gdLst>
              <a:gd name="connsiteX0" fmla="*/ 1890170 w 2661340"/>
              <a:gd name="connsiteY0" fmla="*/ 420856 h 2639614"/>
              <a:gd name="connsiteX1" fmla="*/ 2094620 w 2661340"/>
              <a:gd name="connsiteY1" fmla="*/ 247531 h 2639614"/>
              <a:gd name="connsiteX2" fmla="*/ 2260768 w 2661340"/>
              <a:gd name="connsiteY2" fmla="*/ 385526 h 2639614"/>
              <a:gd name="connsiteX3" fmla="*/ 2127916 w 2661340"/>
              <a:gd name="connsiteY3" fmla="*/ 618317 h 2639614"/>
              <a:gd name="connsiteX4" fmla="*/ 2343052 w 2661340"/>
              <a:gd name="connsiteY4" fmla="*/ 987148 h 2639614"/>
              <a:gd name="connsiteX5" fmla="*/ 2611083 w 2661340"/>
              <a:gd name="connsiteY5" fmla="*/ 986669 h 2639614"/>
              <a:gd name="connsiteX6" fmla="*/ 2648653 w 2661340"/>
              <a:gd name="connsiteY6" fmla="*/ 1197567 h 2639614"/>
              <a:gd name="connsiteX7" fmla="*/ 2396944 w 2661340"/>
              <a:gd name="connsiteY7" fmla="*/ 1289676 h 2639614"/>
              <a:gd name="connsiteX8" fmla="*/ 2322228 w 2661340"/>
              <a:gd name="connsiteY8" fmla="*/ 1709095 h 2639614"/>
              <a:gd name="connsiteX9" fmla="*/ 2526790 w 2661340"/>
              <a:gd name="connsiteY9" fmla="*/ 1882288 h 2639614"/>
              <a:gd name="connsiteX10" fmla="*/ 2418506 w 2661340"/>
              <a:gd name="connsiteY10" fmla="*/ 2067930 h 2639614"/>
              <a:gd name="connsiteX11" fmla="*/ 2167051 w 2661340"/>
              <a:gd name="connsiteY11" fmla="*/ 1975133 h 2639614"/>
              <a:gd name="connsiteX12" fmla="*/ 1837444 w 2661340"/>
              <a:gd name="connsiteY12" fmla="*/ 2248889 h 2639614"/>
              <a:gd name="connsiteX13" fmla="*/ 1883129 w 2661340"/>
              <a:gd name="connsiteY13" fmla="*/ 2512999 h 2639614"/>
              <a:gd name="connsiteX14" fmla="*/ 1679054 w 2661340"/>
              <a:gd name="connsiteY14" fmla="*/ 2586520 h 2639614"/>
              <a:gd name="connsiteX15" fmla="*/ 1545805 w 2661340"/>
              <a:gd name="connsiteY15" fmla="*/ 2353956 h 2639614"/>
              <a:gd name="connsiteX16" fmla="*/ 1115534 w 2661340"/>
              <a:gd name="connsiteY16" fmla="*/ 2353956 h 2639614"/>
              <a:gd name="connsiteX17" fmla="*/ 982286 w 2661340"/>
              <a:gd name="connsiteY17" fmla="*/ 2586520 h 2639614"/>
              <a:gd name="connsiteX18" fmla="*/ 778211 w 2661340"/>
              <a:gd name="connsiteY18" fmla="*/ 2512999 h 2639614"/>
              <a:gd name="connsiteX19" fmla="*/ 823896 w 2661340"/>
              <a:gd name="connsiteY19" fmla="*/ 2248889 h 2639614"/>
              <a:gd name="connsiteX20" fmla="*/ 494289 w 2661340"/>
              <a:gd name="connsiteY20" fmla="*/ 1975133 h 2639614"/>
              <a:gd name="connsiteX21" fmla="*/ 242834 w 2661340"/>
              <a:gd name="connsiteY21" fmla="*/ 2067930 h 2639614"/>
              <a:gd name="connsiteX22" fmla="*/ 134550 w 2661340"/>
              <a:gd name="connsiteY22" fmla="*/ 1882288 h 2639614"/>
              <a:gd name="connsiteX23" fmla="*/ 339112 w 2661340"/>
              <a:gd name="connsiteY23" fmla="*/ 1709095 h 2639614"/>
              <a:gd name="connsiteX24" fmla="*/ 264396 w 2661340"/>
              <a:gd name="connsiteY24" fmla="*/ 1289676 h 2639614"/>
              <a:gd name="connsiteX25" fmla="*/ 12687 w 2661340"/>
              <a:gd name="connsiteY25" fmla="*/ 1197567 h 2639614"/>
              <a:gd name="connsiteX26" fmla="*/ 50257 w 2661340"/>
              <a:gd name="connsiteY26" fmla="*/ 986669 h 2639614"/>
              <a:gd name="connsiteX27" fmla="*/ 318288 w 2661340"/>
              <a:gd name="connsiteY27" fmla="*/ 987148 h 2639614"/>
              <a:gd name="connsiteX28" fmla="*/ 533424 w 2661340"/>
              <a:gd name="connsiteY28" fmla="*/ 618317 h 2639614"/>
              <a:gd name="connsiteX29" fmla="*/ 400572 w 2661340"/>
              <a:gd name="connsiteY29" fmla="*/ 385526 h 2639614"/>
              <a:gd name="connsiteX30" fmla="*/ 566720 w 2661340"/>
              <a:gd name="connsiteY30" fmla="*/ 247531 h 2639614"/>
              <a:gd name="connsiteX31" fmla="*/ 771170 w 2661340"/>
              <a:gd name="connsiteY31" fmla="*/ 420856 h 2639614"/>
              <a:gd name="connsiteX32" fmla="*/ 1175493 w 2661340"/>
              <a:gd name="connsiteY32" fmla="*/ 275193 h 2639614"/>
              <a:gd name="connsiteX33" fmla="*/ 1222029 w 2661340"/>
              <a:gd name="connsiteY33" fmla="*/ 11232 h 2639614"/>
              <a:gd name="connsiteX34" fmla="*/ 1439311 w 2661340"/>
              <a:gd name="connsiteY34" fmla="*/ 11232 h 2639614"/>
              <a:gd name="connsiteX35" fmla="*/ 1485848 w 2661340"/>
              <a:gd name="connsiteY35" fmla="*/ 275193 h 2639614"/>
              <a:gd name="connsiteX36" fmla="*/ 1890171 w 2661340"/>
              <a:gd name="connsiteY36" fmla="*/ 420856 h 2639614"/>
              <a:gd name="connsiteX37" fmla="*/ 1890170 w 2661340"/>
              <a:gd name="connsiteY37" fmla="*/ 420856 h 263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61340" h="2639614">
                <a:moveTo>
                  <a:pt x="1890170" y="420856"/>
                </a:moveTo>
                <a:lnTo>
                  <a:pt x="2094620" y="247531"/>
                </a:lnTo>
                <a:lnTo>
                  <a:pt x="2260768" y="385526"/>
                </a:lnTo>
                <a:lnTo>
                  <a:pt x="2127916" y="618317"/>
                </a:lnTo>
                <a:cubicBezTo>
                  <a:pt x="2224194" y="725520"/>
                  <a:pt x="2297395" y="851016"/>
                  <a:pt x="2343052" y="987148"/>
                </a:cubicBezTo>
                <a:lnTo>
                  <a:pt x="2611083" y="986669"/>
                </a:lnTo>
                <a:lnTo>
                  <a:pt x="2648653" y="1197567"/>
                </a:lnTo>
                <a:lnTo>
                  <a:pt x="2396944" y="1289676"/>
                </a:lnTo>
                <a:cubicBezTo>
                  <a:pt x="2401079" y="1433054"/>
                  <a:pt x="2375657" y="1575764"/>
                  <a:pt x="2322228" y="1709095"/>
                </a:cubicBezTo>
                <a:lnTo>
                  <a:pt x="2526790" y="1882288"/>
                </a:lnTo>
                <a:lnTo>
                  <a:pt x="2418506" y="2067930"/>
                </a:lnTo>
                <a:lnTo>
                  <a:pt x="2167051" y="1975133"/>
                </a:lnTo>
                <a:cubicBezTo>
                  <a:pt x="2077109" y="2087598"/>
                  <a:pt x="1964959" y="2180745"/>
                  <a:pt x="1837444" y="2248889"/>
                </a:cubicBezTo>
                <a:lnTo>
                  <a:pt x="1883129" y="2512999"/>
                </a:lnTo>
                <a:lnTo>
                  <a:pt x="1679054" y="2586520"/>
                </a:lnTo>
                <a:lnTo>
                  <a:pt x="1545805" y="2353956"/>
                </a:lnTo>
                <a:cubicBezTo>
                  <a:pt x="1403870" y="2382885"/>
                  <a:pt x="1257469" y="2382885"/>
                  <a:pt x="1115534" y="2353956"/>
                </a:cubicBezTo>
                <a:lnTo>
                  <a:pt x="982286" y="2586520"/>
                </a:lnTo>
                <a:lnTo>
                  <a:pt x="778211" y="2512999"/>
                </a:lnTo>
                <a:lnTo>
                  <a:pt x="823896" y="2248889"/>
                </a:lnTo>
                <a:cubicBezTo>
                  <a:pt x="696381" y="2180745"/>
                  <a:pt x="584231" y="2087598"/>
                  <a:pt x="494289" y="1975133"/>
                </a:cubicBezTo>
                <a:lnTo>
                  <a:pt x="242834" y="2067930"/>
                </a:lnTo>
                <a:lnTo>
                  <a:pt x="134550" y="1882288"/>
                </a:lnTo>
                <a:lnTo>
                  <a:pt x="339112" y="1709095"/>
                </a:lnTo>
                <a:cubicBezTo>
                  <a:pt x="285683" y="1575763"/>
                  <a:pt x="260261" y="1433054"/>
                  <a:pt x="264396" y="1289676"/>
                </a:cubicBezTo>
                <a:lnTo>
                  <a:pt x="12687" y="1197567"/>
                </a:lnTo>
                <a:lnTo>
                  <a:pt x="50257" y="986669"/>
                </a:lnTo>
                <a:lnTo>
                  <a:pt x="318288" y="987148"/>
                </a:lnTo>
                <a:cubicBezTo>
                  <a:pt x="363945" y="851016"/>
                  <a:pt x="437146" y="725520"/>
                  <a:pt x="533424" y="618317"/>
                </a:cubicBezTo>
                <a:lnTo>
                  <a:pt x="400572" y="385526"/>
                </a:lnTo>
                <a:lnTo>
                  <a:pt x="566720" y="247531"/>
                </a:lnTo>
                <a:lnTo>
                  <a:pt x="771170" y="420856"/>
                </a:lnTo>
                <a:cubicBezTo>
                  <a:pt x="894549" y="345622"/>
                  <a:pt x="1032122" y="296059"/>
                  <a:pt x="1175493" y="275193"/>
                </a:cubicBezTo>
                <a:lnTo>
                  <a:pt x="1222029" y="11232"/>
                </a:lnTo>
                <a:lnTo>
                  <a:pt x="1439311" y="11232"/>
                </a:lnTo>
                <a:lnTo>
                  <a:pt x="1485848" y="275193"/>
                </a:lnTo>
                <a:cubicBezTo>
                  <a:pt x="1629219" y="296059"/>
                  <a:pt x="1766791" y="345622"/>
                  <a:pt x="1890171" y="420856"/>
                </a:cubicBezTo>
                <a:lnTo>
                  <a:pt x="1890170" y="420856"/>
                </a:lnTo>
                <a:close/>
              </a:path>
            </a:pathLst>
          </a:cu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2700000" scaled="1"/>
            <a:tileRect/>
          </a:gradFill>
          <a:ln w="25400" cap="flat" cmpd="sng" algn="ctr">
            <a:noFill/>
            <a:prstDash val="solid"/>
          </a:ln>
          <a:effectLst>
            <a:outerShdw blurRad="50800" dist="38100" dir="2700000" algn="tl" rotWithShape="0">
              <a:prstClr val="black">
                <a:alpha val="40000"/>
              </a:prstClr>
            </a:outerShdw>
          </a:effectLst>
        </p:spPr>
        <p:txBody>
          <a:bodyPr spcFirstLastPara="0" vert="horz" wrap="none" lIns="558824" tIns="643717" rIns="558824" bIns="689881" numCol="1" spcCol="1270" anchor="ctr" anchorCtr="0">
            <a:noAutofit/>
          </a:bodyPr>
          <a:lstStyle/>
          <a:p>
            <a:pPr marL="0" marR="0" lvl="0" indent="0" algn="ctr" defTabSz="800100" eaLnBrk="1" fontAlgn="auto" latinLnBrk="0" hangingPunct="1">
              <a:lnSpc>
                <a:spcPct val="90000"/>
              </a:lnSpc>
              <a:spcBef>
                <a:spcPts val="0"/>
              </a:spcBef>
              <a:spcAft>
                <a:spcPct val="35000"/>
              </a:spcAft>
              <a:buClrTx/>
              <a:buSzTx/>
              <a:buFontTx/>
              <a:buNone/>
              <a:tabLst/>
              <a:defRPr/>
            </a:pPr>
            <a:r>
              <a:rPr kumimoji="0" lang="en-US" altLang="ko-KR" b="1" i="0" u="none" strike="noStrike" kern="0" cap="none" spc="0" normalizeH="0" baseline="0" noProof="0" dirty="0" smtClean="0">
                <a:ln>
                  <a:noFill/>
                </a:ln>
                <a:solidFill>
                  <a:srgbClr val="FFFFFF"/>
                </a:solidFill>
                <a:effectLst/>
                <a:uLnTx/>
                <a:uFillTx/>
                <a:latin typeface="맑은 고딕" pitchFamily="50" charset="-127"/>
                <a:ea typeface="맑은 고딕" pitchFamily="50" charset="-127"/>
              </a:rPr>
              <a:t>Communication</a:t>
            </a:r>
          </a:p>
        </p:txBody>
      </p:sp>
    </p:spTree>
    <p:extLst>
      <p:ext uri="{BB962C8B-B14F-4D97-AF65-F5344CB8AC3E}">
        <p14:creationId xmlns:p14="http://schemas.microsoft.com/office/powerpoint/2010/main" val="3488940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Many SW Jobs Available</a:t>
            </a:r>
            <a:endParaRPr lang="ko-KR" altLang="en-US" dirty="0"/>
          </a:p>
        </p:txBody>
      </p:sp>
      <p:sp>
        <p:nvSpPr>
          <p:cNvPr id="4" name="텍스트 개체 틀 3"/>
          <p:cNvSpPr>
            <a:spLocks noGrp="1"/>
          </p:cNvSpPr>
          <p:nvPr>
            <p:ph type="body" sz="quarter" idx="10"/>
          </p:nvPr>
        </p:nvSpPr>
        <p:spPr>
          <a:xfrm>
            <a:off x="0" y="6522131"/>
            <a:ext cx="9905999" cy="335870"/>
          </a:xfrm>
        </p:spPr>
        <p:txBody>
          <a:bodyPr/>
          <a:lstStyle/>
          <a:p>
            <a:r>
              <a:rPr lang="en-US" altLang="ko-KR" dirty="0"/>
              <a:t>[Source: http://eurapp.eu/sites/default/files/Sizing%20the%20EU%20App%20Economy.pdf, http://eurapp.eu/2014/02/13/study-finds-total-18-million-jobs-eu-app-economy-%E2%82%AC175-billion-revenues-taken-eu-app]</a:t>
            </a:r>
            <a:endParaRPr lang="ko-KR" altLang="en-US" dirty="0"/>
          </a:p>
        </p:txBody>
      </p:sp>
      <p:sp>
        <p:nvSpPr>
          <p:cNvPr id="9" name="TextBox 8"/>
          <p:cNvSpPr txBox="1"/>
          <p:nvPr/>
        </p:nvSpPr>
        <p:spPr>
          <a:xfrm>
            <a:off x="332959" y="4442807"/>
            <a:ext cx="3904249" cy="738664"/>
          </a:xfrm>
          <a:prstGeom prst="rect">
            <a:avLst/>
          </a:prstGeom>
          <a:noFill/>
        </p:spPr>
        <p:txBody>
          <a:bodyPr wrap="square" rtlCol="0">
            <a:spAutoFit/>
          </a:bodyPr>
          <a:lstStyle/>
          <a:p>
            <a:pPr algn="just"/>
            <a:r>
              <a:rPr lang="en-US" altLang="ko-KR" sz="1400" dirty="0" smtClean="0">
                <a:latin typeface="+mn-ea"/>
                <a:ea typeface="+mn-ea"/>
              </a:rPr>
              <a:t>Computer science </a:t>
            </a:r>
            <a:r>
              <a:rPr lang="en-US" altLang="ko-KR" sz="1400" b="1" dirty="0" smtClean="0">
                <a:latin typeface="+mn-ea"/>
                <a:ea typeface="+mn-ea"/>
              </a:rPr>
              <a:t>is a top paying college degree </a:t>
            </a:r>
            <a:r>
              <a:rPr lang="en-US" altLang="ko-KR" sz="1400" dirty="0" smtClean="0">
                <a:latin typeface="+mn-ea"/>
                <a:ea typeface="+mn-ea"/>
              </a:rPr>
              <a:t>and Computer programming </a:t>
            </a:r>
            <a:r>
              <a:rPr lang="en-US" altLang="ko-KR" sz="1400" b="1" dirty="0" smtClean="0">
                <a:latin typeface="+mn-ea"/>
                <a:ea typeface="+mn-ea"/>
              </a:rPr>
              <a:t>jobs are growing at 2X the national average.</a:t>
            </a:r>
            <a:endParaRPr lang="ko-KR" altLang="en-US" sz="1400" b="1" dirty="0">
              <a:latin typeface="+mn-ea"/>
              <a:ea typeface="+mn-ea"/>
            </a:endParaRPr>
          </a:p>
        </p:txBody>
      </p:sp>
      <p:pic>
        <p:nvPicPr>
          <p:cNvPr id="1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53808" b="50000"/>
          <a:stretch/>
        </p:blipFill>
        <p:spPr bwMode="auto">
          <a:xfrm>
            <a:off x="978729" y="5811540"/>
            <a:ext cx="2903883" cy="72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772" r="44318" b="67884"/>
          <a:stretch/>
        </p:blipFill>
        <p:spPr bwMode="auto">
          <a:xfrm>
            <a:off x="4091908" y="5943913"/>
            <a:ext cx="3597396" cy="603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1" y="2257020"/>
            <a:ext cx="2909240" cy="163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9289" y="3881034"/>
            <a:ext cx="2944032" cy="1942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73543" y="1671136"/>
            <a:ext cx="5253881" cy="56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모서리가 둥근 직사각형 23"/>
          <p:cNvSpPr/>
          <p:nvPr/>
        </p:nvSpPr>
        <p:spPr>
          <a:xfrm>
            <a:off x="272480" y="1239088"/>
            <a:ext cx="4104456"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One Million More Jobs on Computing</a:t>
            </a:r>
          </a:p>
        </p:txBody>
      </p:sp>
      <p:sp>
        <p:nvSpPr>
          <p:cNvPr id="25" name="모서리가 둥근 직사각형 24"/>
          <p:cNvSpPr/>
          <p:nvPr/>
        </p:nvSpPr>
        <p:spPr>
          <a:xfrm>
            <a:off x="4473543" y="1239088"/>
            <a:ext cx="5253879"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90% of Jobs Need e-Skills in Europe</a:t>
            </a:r>
          </a:p>
        </p:txBody>
      </p:sp>
      <p:sp>
        <p:nvSpPr>
          <p:cNvPr id="26" name="모서리가 둥근 직사각형 25"/>
          <p:cNvSpPr/>
          <p:nvPr/>
        </p:nvSpPr>
        <p:spPr>
          <a:xfrm>
            <a:off x="232855" y="5478815"/>
            <a:ext cx="4104456"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Best Jobs 2014</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29" y="1706699"/>
            <a:ext cx="3743634" cy="273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9690" y="5972980"/>
            <a:ext cx="598854" cy="574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그룹 5"/>
          <p:cNvGrpSpPr/>
          <p:nvPr/>
        </p:nvGrpSpPr>
        <p:grpSpPr>
          <a:xfrm>
            <a:off x="7473280" y="2480193"/>
            <a:ext cx="2254143" cy="3397079"/>
            <a:chOff x="7473280" y="2388174"/>
            <a:chExt cx="2254143" cy="3397079"/>
          </a:xfrm>
        </p:grpSpPr>
        <p:pic>
          <p:nvPicPr>
            <p:cNvPr id="2054"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3549"/>
            <a:stretch/>
          </p:blipFill>
          <p:spPr bwMode="auto">
            <a:xfrm>
              <a:off x="7473281" y="2388174"/>
              <a:ext cx="2254142" cy="3397079"/>
            </a:xfrm>
            <a:prstGeom prst="roundRect">
              <a:avLst>
                <a:gd name="adj" fmla="val 7235"/>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모서리가 둥근 직사각형 27"/>
            <p:cNvSpPr/>
            <p:nvPr/>
          </p:nvSpPr>
          <p:spPr>
            <a:xfrm>
              <a:off x="7473280" y="2484496"/>
              <a:ext cx="2254141" cy="44393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smtClean="0">
                  <a:solidFill>
                    <a:srgbClr val="0070C0"/>
                  </a:solidFill>
                  <a:latin typeface="+mn-ea"/>
                </a:rPr>
                <a:t>Samsung Electronics </a:t>
              </a:r>
            </a:p>
            <a:p>
              <a:pPr algn="ctr"/>
              <a:r>
                <a:rPr lang="en-US" altLang="ko-KR" sz="1200" b="1" dirty="0" smtClean="0">
                  <a:solidFill>
                    <a:srgbClr val="0070C0"/>
                  </a:solidFill>
                  <a:latin typeface="+mn-ea"/>
                </a:rPr>
                <a:t>SW Engineers</a:t>
              </a:r>
              <a:endParaRPr lang="ko-KR" altLang="en-US" sz="1200" b="1" dirty="0">
                <a:solidFill>
                  <a:srgbClr val="0070C0"/>
                </a:solidFill>
                <a:latin typeface="+mn-ea"/>
              </a:endParaRPr>
            </a:p>
          </p:txBody>
        </p:sp>
        <p:sp>
          <p:nvSpPr>
            <p:cNvPr id="2" name="모서리가 둥근 사각형 설명선 1"/>
            <p:cNvSpPr/>
            <p:nvPr/>
          </p:nvSpPr>
          <p:spPr bwMode="auto">
            <a:xfrm>
              <a:off x="7737010" y="3251901"/>
              <a:ext cx="939784" cy="399530"/>
            </a:xfrm>
            <a:prstGeom prst="wedgeRoundRectCallout">
              <a:avLst>
                <a:gd name="adj1" fmla="val 66313"/>
                <a:gd name="adj2" fmla="val 11025"/>
                <a:gd name="adj3" fmla="val 16667"/>
              </a:avLst>
            </a:prstGeom>
            <a:solidFill>
              <a:schemeClr val="bg1"/>
            </a:solidFill>
            <a:ln w="9525">
              <a:noFill/>
              <a:round/>
              <a:headEnd/>
              <a:tailEnd/>
            </a:ln>
          </p:spPr>
          <p:txBody>
            <a:bodyPr wrap="none" rtlCol="0" anchor="ctr"/>
            <a:lstStyle/>
            <a:p>
              <a:pPr algn="ctr"/>
              <a:r>
                <a:rPr lang="en-US" altLang="ko-KR" sz="1400" b="1" dirty="0" smtClean="0">
                  <a:latin typeface="맑은 고딕" panose="020B0503020000020004" pitchFamily="50" charset="-127"/>
                  <a:ea typeface="맑은 고딕" panose="020B0503020000020004" pitchFamily="50" charset="-127"/>
                </a:rPr>
                <a:t>40,527</a:t>
              </a:r>
              <a:endParaRPr lang="en-US" altLang="ko-KR" sz="1400" b="1" dirty="0">
                <a:latin typeface="맑은 고딕" panose="020B0503020000020004" pitchFamily="50" charset="-127"/>
                <a:ea typeface="맑은 고딕" panose="020B0503020000020004" pitchFamily="50" charset="-127"/>
              </a:endParaRPr>
            </a:p>
          </p:txBody>
        </p:sp>
        <p:sp>
          <p:nvSpPr>
            <p:cNvPr id="29" name="TextBox 28"/>
            <p:cNvSpPr txBox="1"/>
            <p:nvPr/>
          </p:nvSpPr>
          <p:spPr>
            <a:xfrm>
              <a:off x="7689304" y="3068960"/>
              <a:ext cx="648072" cy="230832"/>
            </a:xfrm>
            <a:prstGeom prst="rect">
              <a:avLst/>
            </a:prstGeom>
            <a:noFill/>
          </p:spPr>
          <p:txBody>
            <a:bodyPr wrap="square" rtlCol="0">
              <a:spAutoFit/>
            </a:bodyPr>
            <a:lstStyle/>
            <a:p>
              <a:pPr algn="ctr"/>
              <a:r>
                <a:rPr lang="en-US" altLang="ko-KR" sz="900" b="1" dirty="0" smtClean="0">
                  <a:solidFill>
                    <a:schemeClr val="tx1">
                      <a:lumMod val="75000"/>
                      <a:lumOff val="25000"/>
                    </a:schemeClr>
                  </a:solidFill>
                  <a:latin typeface="맑은 고딕" panose="020B0503020000020004" pitchFamily="50" charset="-127"/>
                  <a:ea typeface="맑은 고딕" panose="020B0503020000020004" pitchFamily="50" charset="-127"/>
                </a:rPr>
                <a:t>In 2014</a:t>
              </a:r>
              <a:endParaRPr lang="ko-KR" altLang="en-US" sz="900" b="1" dirty="0">
                <a:solidFill>
                  <a:schemeClr val="tx1">
                    <a:lumMod val="75000"/>
                    <a:lumOff val="25000"/>
                  </a:schemeClr>
                </a:solidFill>
                <a:latin typeface="맑은 고딕" panose="020B0503020000020004" pitchFamily="50" charset="-127"/>
                <a:ea typeface="맑은 고딕" panose="020B0503020000020004" pitchFamily="50" charset="-127"/>
              </a:endParaRPr>
            </a:p>
          </p:txBody>
        </p:sp>
        <p:sp>
          <p:nvSpPr>
            <p:cNvPr id="30" name="직사각형 29"/>
            <p:cNvSpPr/>
            <p:nvPr/>
          </p:nvSpPr>
          <p:spPr bwMode="auto">
            <a:xfrm>
              <a:off x="7473281" y="4594908"/>
              <a:ext cx="1440159" cy="1058389"/>
            </a:xfrm>
            <a:prstGeom prst="rect">
              <a:avLst/>
            </a:prstGeom>
            <a:noFill/>
            <a:ln w="9525">
              <a:noFill/>
              <a:round/>
              <a:headEnd/>
              <a:tailEnd/>
            </a:ln>
          </p:spPr>
          <p:txBody>
            <a:bodyPr wrap="none" rtlCol="0" anchor="t"/>
            <a:lstStyle/>
            <a:p>
              <a:r>
                <a:rPr lang="en-US" sz="1000" b="1" dirty="0" smtClean="0">
                  <a:latin typeface="맑은 고딕" panose="020B0503020000020004" pitchFamily="50" charset="-127"/>
                  <a:ea typeface="맑은 고딕" panose="020B0503020000020004" pitchFamily="50" charset="-127"/>
                </a:rPr>
                <a:t>SW engineers covers</a:t>
              </a:r>
            </a:p>
            <a:p>
              <a:r>
                <a:rPr lang="en-US" sz="1100" b="1" dirty="0" smtClean="0">
                  <a:latin typeface="맑은 고딕" panose="020B0503020000020004" pitchFamily="50" charset="-127"/>
                  <a:ea typeface="맑은 고딕" panose="020B0503020000020004" pitchFamily="50" charset="-127"/>
                </a:rPr>
                <a:t>58</a:t>
              </a:r>
              <a:r>
                <a:rPr lang="en-US" sz="1100" b="1" dirty="0">
                  <a:latin typeface="맑은 고딕" panose="020B0503020000020004" pitchFamily="50" charset="-127"/>
                  <a:ea typeface="맑은 고딕" panose="020B0503020000020004" pitchFamily="50" charset="-127"/>
                </a:rPr>
                <a:t>% </a:t>
              </a:r>
              <a:r>
                <a:rPr lang="en-US" sz="1000" b="1" dirty="0">
                  <a:latin typeface="맑은 고딕" panose="020B0503020000020004" pitchFamily="50" charset="-127"/>
                  <a:ea typeface="맑은 고딕" panose="020B0503020000020004" pitchFamily="50" charset="-127"/>
                </a:rPr>
                <a:t>in </a:t>
              </a:r>
              <a:r>
                <a:rPr lang="en-US" sz="1000" b="1" dirty="0" smtClean="0">
                  <a:latin typeface="맑은 고딕" panose="020B0503020000020004" pitchFamily="50" charset="-127"/>
                  <a:ea typeface="맑은 고딕" panose="020B0503020000020004" pitchFamily="50" charset="-127"/>
                </a:rPr>
                <a:t>R&amp;D sector</a:t>
              </a:r>
            </a:p>
            <a:p>
              <a:endParaRPr lang="en-US" altLang="ko-KR" sz="1000" b="1" dirty="0">
                <a:latin typeface="맑은 고딕" panose="020B0503020000020004" pitchFamily="50" charset="-127"/>
                <a:ea typeface="맑은 고딕" panose="020B0503020000020004" pitchFamily="50" charset="-127"/>
              </a:endParaRPr>
            </a:p>
            <a:p>
              <a:r>
                <a:rPr lang="en-US" altLang="ko-KR" sz="1000" b="1" dirty="0" smtClean="0">
                  <a:latin typeface="맑은 고딕" panose="020B0503020000020004" pitchFamily="50" charset="-127"/>
                  <a:ea typeface="맑은 고딕" panose="020B0503020000020004" pitchFamily="50" charset="-127"/>
                </a:rPr>
                <a:t>Number </a:t>
              </a:r>
              <a:r>
                <a:rPr lang="en-US" altLang="ko-KR" sz="1000" b="1" dirty="0">
                  <a:latin typeface="맑은 고딕" panose="020B0503020000020004" pitchFamily="50" charset="-127"/>
                  <a:ea typeface="맑은 고딕" panose="020B0503020000020004" pitchFamily="50" charset="-127"/>
                </a:rPr>
                <a:t>of Foreign </a:t>
              </a:r>
              <a:endParaRPr lang="en-US" altLang="ko-KR" sz="1000" b="1" dirty="0" smtClean="0">
                <a:latin typeface="맑은 고딕" panose="020B0503020000020004" pitchFamily="50" charset="-127"/>
                <a:ea typeface="맑은 고딕" panose="020B0503020000020004" pitchFamily="50" charset="-127"/>
              </a:endParaRPr>
            </a:p>
            <a:p>
              <a:r>
                <a:rPr lang="en-US" altLang="ko-KR" sz="1000" b="1" dirty="0" smtClean="0">
                  <a:latin typeface="맑은 고딕" panose="020B0503020000020004" pitchFamily="50" charset="-127"/>
                  <a:ea typeface="맑은 고딕" panose="020B0503020000020004" pitchFamily="50" charset="-127"/>
                </a:rPr>
                <a:t>SW </a:t>
              </a:r>
              <a:r>
                <a:rPr lang="en-US" altLang="ko-KR" sz="1000" b="1" dirty="0">
                  <a:latin typeface="맑은 고딕" panose="020B0503020000020004" pitchFamily="50" charset="-127"/>
                  <a:ea typeface="맑은 고딕" panose="020B0503020000020004" pitchFamily="50" charset="-127"/>
                </a:rPr>
                <a:t>Employees</a:t>
              </a:r>
            </a:p>
            <a:p>
              <a:pPr marL="180975" indent="-95250">
                <a:buFont typeface="Arial" panose="020B0604020202020204" pitchFamily="34" charset="0"/>
                <a:buChar char="•"/>
              </a:pPr>
              <a:r>
                <a:rPr lang="en-US" altLang="ko-KR" sz="1000" b="1" dirty="0" smtClean="0">
                  <a:latin typeface="맑은 고딕" panose="020B0503020000020004" pitchFamily="50" charset="-127"/>
                  <a:ea typeface="맑은 고딕" panose="020B0503020000020004" pitchFamily="50" charset="-127"/>
                </a:rPr>
                <a:t>19,512</a:t>
              </a:r>
            </a:p>
          </p:txBody>
        </p:sp>
      </p:grpSp>
    </p:spTree>
    <p:extLst>
      <p:ext uri="{BB962C8B-B14F-4D97-AF65-F5344CB8AC3E}">
        <p14:creationId xmlns:p14="http://schemas.microsoft.com/office/powerpoint/2010/main" val="1371232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3411910" y="1628800"/>
            <a:ext cx="6264697" cy="3411001"/>
          </a:xfrm>
        </p:spPr>
        <p:txBody>
          <a:bodyPr/>
          <a:lstStyle/>
          <a:p>
            <a:r>
              <a:rPr lang="en-US" altLang="ko-KR" sz="3600" b="0" i="1" dirty="0" smtClean="0">
                <a:effectLst/>
                <a:latin typeface="Times New Roman" panose="02020603050405020304" pitchFamily="18" charset="0"/>
                <a:cs typeface="Times New Roman" panose="02020603050405020304" pitchFamily="18" charset="0"/>
              </a:rPr>
              <a:t>“There </a:t>
            </a:r>
            <a:r>
              <a:rPr lang="en-US" altLang="ko-KR" sz="3600" b="0" i="1" dirty="0">
                <a:effectLst/>
                <a:latin typeface="Times New Roman" panose="02020603050405020304" pitchFamily="18" charset="0"/>
                <a:cs typeface="Times New Roman" panose="02020603050405020304" pitchFamily="18" charset="0"/>
              </a:rPr>
              <a:t>are no negatives in life, </a:t>
            </a:r>
            <a:r>
              <a:rPr lang="en-US" altLang="ko-KR" sz="3600" b="0" i="1" dirty="0" smtClean="0">
                <a:effectLst/>
                <a:latin typeface="Times New Roman" panose="02020603050405020304" pitchFamily="18" charset="0"/>
                <a:cs typeface="Times New Roman" panose="02020603050405020304" pitchFamily="18" charset="0"/>
              </a:rPr>
              <a:t/>
            </a:r>
            <a:br>
              <a:rPr lang="en-US" altLang="ko-KR" sz="3600" b="0" i="1" dirty="0" smtClean="0">
                <a:effectLst/>
                <a:latin typeface="Times New Roman" panose="02020603050405020304" pitchFamily="18" charset="0"/>
                <a:cs typeface="Times New Roman" panose="02020603050405020304" pitchFamily="18" charset="0"/>
              </a:rPr>
            </a:br>
            <a:r>
              <a:rPr lang="en-US" altLang="ko-KR" sz="3600" b="0" i="1" dirty="0" smtClean="0">
                <a:effectLst/>
                <a:latin typeface="Times New Roman" panose="02020603050405020304" pitchFamily="18" charset="0"/>
                <a:cs typeface="Times New Roman" panose="02020603050405020304" pitchFamily="18" charset="0"/>
              </a:rPr>
              <a:t>only </a:t>
            </a:r>
            <a:r>
              <a:rPr lang="en-US" altLang="ko-KR" sz="3600" b="0" i="1" dirty="0">
                <a:effectLst/>
                <a:latin typeface="Times New Roman" panose="02020603050405020304" pitchFamily="18" charset="0"/>
                <a:cs typeface="Times New Roman" panose="02020603050405020304" pitchFamily="18" charset="0"/>
              </a:rPr>
              <a:t>challenges to overcome </a:t>
            </a:r>
            <a:r>
              <a:rPr lang="en-US" altLang="ko-KR" sz="3600" b="0" i="1" dirty="0" smtClean="0">
                <a:effectLst/>
                <a:latin typeface="Times New Roman" panose="02020603050405020304" pitchFamily="18" charset="0"/>
                <a:cs typeface="Times New Roman" panose="02020603050405020304" pitchFamily="18" charset="0"/>
              </a:rPr>
              <a:t/>
            </a:r>
            <a:br>
              <a:rPr lang="en-US" altLang="ko-KR" sz="3600" b="0" i="1" dirty="0" smtClean="0">
                <a:effectLst/>
                <a:latin typeface="Times New Roman" panose="02020603050405020304" pitchFamily="18" charset="0"/>
                <a:cs typeface="Times New Roman" panose="02020603050405020304" pitchFamily="18" charset="0"/>
              </a:rPr>
            </a:br>
            <a:r>
              <a:rPr lang="en-US" altLang="ko-KR" sz="3600" b="0" i="1" dirty="0" smtClean="0">
                <a:effectLst/>
                <a:latin typeface="Times New Roman" panose="02020603050405020304" pitchFamily="18" charset="0"/>
                <a:cs typeface="Times New Roman" panose="02020603050405020304" pitchFamily="18" charset="0"/>
              </a:rPr>
              <a:t>that </a:t>
            </a:r>
            <a:r>
              <a:rPr lang="en-US" altLang="ko-KR" sz="3600" b="0" i="1" dirty="0">
                <a:effectLst/>
                <a:latin typeface="Times New Roman" panose="02020603050405020304" pitchFamily="18" charset="0"/>
                <a:cs typeface="Times New Roman" panose="02020603050405020304" pitchFamily="18" charset="0"/>
              </a:rPr>
              <a:t>will make you stronger</a:t>
            </a:r>
            <a:r>
              <a:rPr lang="en-US" altLang="ko-KR" sz="3600" b="0" i="1" dirty="0" smtClean="0">
                <a:effectLst/>
                <a:latin typeface="Times New Roman" panose="02020603050405020304" pitchFamily="18" charset="0"/>
                <a:cs typeface="Times New Roman" panose="02020603050405020304" pitchFamily="18" charset="0"/>
              </a:rPr>
              <a:t>.”</a:t>
            </a:r>
            <a:br>
              <a:rPr lang="en-US" altLang="ko-KR" sz="3600" b="0" i="1" dirty="0" smtClean="0">
                <a:effectLst/>
                <a:latin typeface="Times New Roman" panose="02020603050405020304" pitchFamily="18" charset="0"/>
                <a:cs typeface="Times New Roman" panose="02020603050405020304" pitchFamily="18" charset="0"/>
              </a:rPr>
            </a:br>
            <a:r>
              <a:rPr lang="en-US" altLang="ko-KR" sz="3600" b="0" i="1" dirty="0" smtClean="0">
                <a:effectLst/>
                <a:latin typeface="Times New Roman" panose="02020603050405020304" pitchFamily="18" charset="0"/>
                <a:cs typeface="Times New Roman" panose="02020603050405020304" pitchFamily="18" charset="0"/>
              </a:rPr>
              <a:t>-</a:t>
            </a:r>
            <a:r>
              <a:rPr lang="en-US" altLang="ko-KR" sz="3600" b="0" i="1" dirty="0">
                <a:effectLst/>
                <a:latin typeface="Times New Roman" panose="02020603050405020304" pitchFamily="18" charset="0"/>
                <a:cs typeface="Times New Roman" panose="02020603050405020304" pitchFamily="18" charset="0"/>
                <a:hlinkClick r:id="rId3"/>
              </a:rPr>
              <a:t>Eric </a:t>
            </a:r>
            <a:r>
              <a:rPr lang="en-US" altLang="ko-KR" sz="3600" b="0" i="1" dirty="0" smtClean="0">
                <a:effectLst/>
                <a:latin typeface="Times New Roman" panose="02020603050405020304" pitchFamily="18" charset="0"/>
                <a:cs typeface="Times New Roman" panose="02020603050405020304" pitchFamily="18" charset="0"/>
                <a:hlinkClick r:id="rId3"/>
              </a:rPr>
              <a:t>Bates</a:t>
            </a:r>
            <a:endParaRPr lang="ko-KR" altLang="en-US" dirty="0"/>
          </a:p>
        </p:txBody>
      </p:sp>
      <p:pic>
        <p:nvPicPr>
          <p:cNvPr id="10" name="Picture 2" descr="C:\Users\user\Desktop\setting-up-new-challen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26" y="2132856"/>
            <a:ext cx="3096463" cy="211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578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pc="-150" smtClean="0"/>
              <a:t>Jobs are </a:t>
            </a:r>
            <a:r>
              <a:rPr lang="en-US" altLang="ko-KR" spc="-150" dirty="0" smtClean="0"/>
              <a:t>replaced by Computer </a:t>
            </a:r>
            <a:endParaRPr lang="ko-KR" altLang="en-US" spc="-150" dirty="0"/>
          </a:p>
        </p:txBody>
      </p:sp>
      <p:sp>
        <p:nvSpPr>
          <p:cNvPr id="4" name="텍스트 개체 틀 3"/>
          <p:cNvSpPr>
            <a:spLocks noGrp="1"/>
          </p:cNvSpPr>
          <p:nvPr>
            <p:ph type="body" sz="quarter" idx="10"/>
          </p:nvPr>
        </p:nvSpPr>
        <p:spPr/>
        <p:txBody>
          <a:bodyPr/>
          <a:lstStyle/>
          <a:p>
            <a:r>
              <a:rPr lang="en-US" altLang="ko-KR" dirty="0" smtClean="0"/>
              <a:t>[Source: http</a:t>
            </a:r>
            <a:r>
              <a:rPr lang="en-US" altLang="ko-KR" dirty="0"/>
              <a:t>://radar.oreilly.com/2012/11/unemployment-education-stem-investment-polic.html, http://</a:t>
            </a:r>
            <a:r>
              <a:rPr lang="en-US" altLang="ko-KR" dirty="0" smtClean="0"/>
              <a:t>dictionary.cambridge.org/dictionary/english/computerize]</a:t>
            </a:r>
            <a:endParaRPr lang="en-US" altLang="ko-KR" dirty="0"/>
          </a:p>
        </p:txBody>
      </p:sp>
      <p:pic>
        <p:nvPicPr>
          <p:cNvPr id="5" name="Picture 4" descr="http://m1.behance.net/rendition/modules/63151433/disp/59ab2b66000ffdc7c051f8ab1d86b2ed.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89" t="8231" r="10789" b="1170"/>
          <a:stretch/>
        </p:blipFill>
        <p:spPr bwMode="auto">
          <a:xfrm>
            <a:off x="344488" y="1372136"/>
            <a:ext cx="3440830" cy="5207338"/>
          </a:xfrm>
          <a:prstGeom prst="rect">
            <a:avLst/>
          </a:prstGeom>
          <a:noFill/>
          <a:extLst>
            <a:ext uri="{909E8E84-426E-40dd-AFC4-6F175D3DCCD1}">
              <a14:hiddenFill xmlns:a14="http://schemas.microsoft.com/office/drawing/2010/main">
                <a:solidFill>
                  <a:srgbClr val="FFFFFF"/>
                </a:solidFill>
              </a14:hiddenFill>
            </a:ext>
          </a:extLst>
        </p:spPr>
      </p:pic>
      <p:sp>
        <p:nvSpPr>
          <p:cNvPr id="13" name="모서리가 둥근 직사각형 12"/>
          <p:cNvSpPr/>
          <p:nvPr/>
        </p:nvSpPr>
        <p:spPr>
          <a:xfrm>
            <a:off x="3619872" y="1637496"/>
            <a:ext cx="5760640" cy="927408"/>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50000"/>
              </a:lnSpc>
            </a:pPr>
            <a:r>
              <a:rPr lang="en-US" altLang="ko-KR" sz="1800" b="1" dirty="0" smtClean="0">
                <a:solidFill>
                  <a:srgbClr val="0066CC"/>
                </a:solidFill>
                <a:latin typeface="맑은 고딕" panose="020B0503020000020004" pitchFamily="50" charset="-127"/>
                <a:ea typeface="맑은 고딕" panose="020B0503020000020004" pitchFamily="50" charset="-127"/>
              </a:rPr>
              <a:t>Not only Simple Task but also Knowledge Works </a:t>
            </a:r>
          </a:p>
          <a:p>
            <a:pPr algn="ctr">
              <a:lnSpc>
                <a:spcPct val="150000"/>
              </a:lnSpc>
            </a:pPr>
            <a:r>
              <a:rPr lang="en-US" altLang="ko-KR" sz="1800" b="1" dirty="0" smtClean="0">
                <a:solidFill>
                  <a:srgbClr val="0066CC"/>
                </a:solidFill>
                <a:latin typeface="맑은 고딕" panose="020B0503020000020004" pitchFamily="50" charset="-127"/>
                <a:ea typeface="맑은 고딕" panose="020B0503020000020004" pitchFamily="50" charset="-127"/>
              </a:rPr>
              <a:t>are being automated</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
        <p:nvSpPr>
          <p:cNvPr id="11" name="타원 10"/>
          <p:cNvSpPr/>
          <p:nvPr/>
        </p:nvSpPr>
        <p:spPr bwMode="auto">
          <a:xfrm>
            <a:off x="7363856" y="3122142"/>
            <a:ext cx="2016224" cy="2016224"/>
          </a:xfrm>
          <a:prstGeom prst="ellipse">
            <a:avLst/>
          </a:prstGeom>
          <a:solidFill>
            <a:srgbClr val="FFC000"/>
          </a:solidFill>
          <a:ln w="9525">
            <a:noFill/>
            <a:round/>
            <a:headEnd/>
            <a:tailEnd/>
          </a:ln>
        </p:spPr>
        <p:txBody>
          <a:bodyPr wrap="none" rtlCol="0" anchor="ctr"/>
          <a:lstStyle/>
          <a:p>
            <a:pPr algn="ctr"/>
            <a:r>
              <a:rPr lang="en-US" altLang="ko-KR" sz="1800" b="1" dirty="0" smtClean="0">
                <a:latin typeface="+mn-ea"/>
                <a:ea typeface="+mn-ea"/>
              </a:rPr>
              <a:t>Disruptive</a:t>
            </a:r>
          </a:p>
          <a:p>
            <a:pPr algn="ctr"/>
            <a:r>
              <a:rPr lang="en-US" altLang="ko-KR" sz="1800" b="1" dirty="0" smtClean="0">
                <a:latin typeface="+mn-ea"/>
                <a:ea typeface="+mn-ea"/>
              </a:rPr>
              <a:t>Technology </a:t>
            </a:r>
          </a:p>
          <a:p>
            <a:pPr algn="ctr"/>
            <a:r>
              <a:rPr lang="en-US" altLang="ko-KR" sz="1800" b="1" dirty="0" smtClean="0">
                <a:latin typeface="+mn-ea"/>
                <a:ea typeface="+mn-ea"/>
              </a:rPr>
              <a:t>Changes</a:t>
            </a:r>
          </a:p>
          <a:p>
            <a:pPr algn="ctr"/>
            <a:r>
              <a:rPr lang="en-US" altLang="ko-KR" sz="1800" b="1" dirty="0" smtClean="0">
                <a:latin typeface="+mn-ea"/>
                <a:ea typeface="+mn-ea"/>
              </a:rPr>
              <a:t>the World</a:t>
            </a:r>
            <a:endParaRPr lang="ko-KR" altLang="en-US" sz="1800" b="1" dirty="0">
              <a:latin typeface="+mn-ea"/>
              <a:ea typeface="+mn-ea"/>
            </a:endParaRPr>
          </a:p>
        </p:txBody>
      </p:sp>
      <p:sp>
        <p:nvSpPr>
          <p:cNvPr id="6" name="모서리가 둥근 직사각형 5"/>
          <p:cNvSpPr/>
          <p:nvPr/>
        </p:nvSpPr>
        <p:spPr bwMode="auto">
          <a:xfrm>
            <a:off x="911926" y="1356200"/>
            <a:ext cx="2088232" cy="648072"/>
          </a:xfrm>
          <a:prstGeom prst="roundRect">
            <a:avLst/>
          </a:prstGeom>
          <a:solidFill>
            <a:schemeClr val="bg1"/>
          </a:solidFill>
          <a:ln w="9525">
            <a:noFill/>
            <a:round/>
            <a:headEnd/>
            <a:tailEnd/>
          </a:ln>
        </p:spPr>
        <p:txBody>
          <a:bodyPr wrap="none" rtlCol="0" anchor="ctr"/>
          <a:lstStyle/>
          <a:p>
            <a:pPr algn="ctr"/>
            <a:r>
              <a:rPr lang="en-US" altLang="ko-KR" sz="1400" b="1" dirty="0">
                <a:solidFill>
                  <a:schemeClr val="accent1"/>
                </a:solidFill>
                <a:latin typeface="+mn-ea"/>
                <a:ea typeface="맑은 고딕" panose="020B0503020000020004" pitchFamily="50" charset="-127"/>
              </a:rPr>
              <a:t>The global rise of </a:t>
            </a:r>
          </a:p>
          <a:p>
            <a:pPr algn="ctr"/>
            <a:r>
              <a:rPr lang="en-US" altLang="ko-KR" sz="1400" b="1" dirty="0">
                <a:solidFill>
                  <a:schemeClr val="accent1"/>
                </a:solidFill>
                <a:latin typeface="+mn-ea"/>
                <a:ea typeface="맑은 고딕" panose="020B0503020000020004" pitchFamily="50" charset="-127"/>
              </a:rPr>
              <a:t>youth </a:t>
            </a:r>
            <a:r>
              <a:rPr lang="en-US" altLang="ko-KR" sz="1400" b="1" dirty="0" smtClean="0">
                <a:solidFill>
                  <a:schemeClr val="accent1"/>
                </a:solidFill>
                <a:latin typeface="+mn-ea"/>
                <a:ea typeface="맑은 고딕" panose="020B0503020000020004" pitchFamily="50" charset="-127"/>
              </a:rPr>
              <a:t>unemployment</a:t>
            </a:r>
            <a:endParaRPr lang="ko-KR" altLang="en-US" sz="1400" b="1" dirty="0">
              <a:solidFill>
                <a:schemeClr val="accent1"/>
              </a:solidFill>
              <a:latin typeface="+mn-ea"/>
              <a:ea typeface="맑은 고딕" panose="020B0503020000020004" pitchFamily="50" charset="-127"/>
            </a:endParaRPr>
          </a:p>
        </p:txBody>
      </p:sp>
      <p:grpSp>
        <p:nvGrpSpPr>
          <p:cNvPr id="2" name="그룹 1"/>
          <p:cNvGrpSpPr/>
          <p:nvPr/>
        </p:nvGrpSpPr>
        <p:grpSpPr>
          <a:xfrm>
            <a:off x="3728864" y="3103316"/>
            <a:ext cx="3413844" cy="2053876"/>
            <a:chOff x="3000158" y="3068960"/>
            <a:chExt cx="3949700" cy="2376264"/>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158" y="3068960"/>
              <a:ext cx="3949700" cy="5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158" y="3691942"/>
              <a:ext cx="3949700" cy="81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158" y="4581624"/>
              <a:ext cx="3949700"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66253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380492" y="1196752"/>
            <a:ext cx="6084676" cy="5661248"/>
          </a:xfrm>
        </p:spPr>
        <p:txBody>
          <a:bodyPr/>
          <a:lstStyle/>
          <a:p>
            <a:r>
              <a:rPr lang="en-US" altLang="ko-KR" dirty="0"/>
              <a:t>Collapse of middle </a:t>
            </a:r>
            <a:r>
              <a:rPr lang="en-US" altLang="ko-KR" dirty="0" smtClean="0"/>
              <a:t>class Jobs</a:t>
            </a:r>
            <a:endParaRPr lang="en-US" altLang="ko-KR" dirty="0"/>
          </a:p>
          <a:p>
            <a:pPr lvl="1">
              <a:lnSpc>
                <a:spcPct val="100000"/>
              </a:lnSpc>
            </a:pPr>
            <a:r>
              <a:rPr lang="en-US" altLang="ko-KR" dirty="0"/>
              <a:t>U-Shaped Pattern of Employment </a:t>
            </a:r>
            <a:r>
              <a:rPr lang="en-US" altLang="ko-KR" sz="1200" dirty="0"/>
              <a:t>(</a:t>
            </a:r>
            <a:r>
              <a:rPr lang="en-US" altLang="ko-KR" sz="1200" dirty="0" err="1"/>
              <a:t>Goos</a:t>
            </a:r>
            <a:r>
              <a:rPr lang="en-US" altLang="ko-KR" sz="1200" dirty="0"/>
              <a:t>, et al., 2009)</a:t>
            </a:r>
          </a:p>
          <a:p>
            <a:pPr lvl="1">
              <a:lnSpc>
                <a:spcPct val="100000"/>
              </a:lnSpc>
            </a:pPr>
            <a:r>
              <a:rPr lang="en-US" altLang="ko-KR" dirty="0">
                <a:solidFill>
                  <a:srgbClr val="3366CC"/>
                </a:solidFill>
              </a:rPr>
              <a:t>47% of US employment </a:t>
            </a:r>
            <a:r>
              <a:rPr lang="en-US" altLang="ko-KR" dirty="0"/>
              <a:t>under threat from </a:t>
            </a:r>
            <a:r>
              <a:rPr lang="en-US" altLang="ko-KR" dirty="0" smtClean="0"/>
              <a:t>computerization </a:t>
            </a:r>
            <a:r>
              <a:rPr lang="en-US" altLang="ko-KR" sz="1200" dirty="0" smtClean="0"/>
              <a:t>(Frey </a:t>
            </a:r>
            <a:r>
              <a:rPr lang="en-US" altLang="ko-KR" sz="1200" dirty="0"/>
              <a:t>&amp; Osborne, 2013)</a:t>
            </a:r>
            <a:endParaRPr lang="en-US" altLang="ko-KR" dirty="0"/>
          </a:p>
          <a:p>
            <a:pPr lvl="1">
              <a:lnSpc>
                <a:spcPct val="100000"/>
              </a:lnSpc>
            </a:pPr>
            <a:r>
              <a:rPr lang="en-US" altLang="ko-KR" dirty="0">
                <a:solidFill>
                  <a:srgbClr val="3366CC"/>
                </a:solidFill>
              </a:rPr>
              <a:t>63% of Korea employment </a:t>
            </a:r>
            <a:r>
              <a:rPr lang="en-US" altLang="ko-KR" dirty="0"/>
              <a:t>under threat </a:t>
            </a:r>
            <a:r>
              <a:rPr lang="en-US" altLang="ko-KR" sz="1200" dirty="0"/>
              <a:t>(</a:t>
            </a:r>
            <a:r>
              <a:rPr lang="en-US" altLang="ko-KR" sz="1200" dirty="0" err="1"/>
              <a:t>SPRi</a:t>
            </a:r>
            <a:r>
              <a:rPr lang="en-US" altLang="ko-KR" sz="1200" dirty="0"/>
              <a:t>, 2015) </a:t>
            </a:r>
          </a:p>
          <a:p>
            <a:r>
              <a:rPr lang="en-US" altLang="ko-KR" dirty="0" smtClean="0"/>
              <a:t>Will </a:t>
            </a:r>
            <a:r>
              <a:rPr lang="en-US" altLang="ko-KR" dirty="0"/>
              <a:t>employment pattern be L-shape?</a:t>
            </a:r>
          </a:p>
          <a:p>
            <a:endParaRPr lang="ko-KR" altLang="en-US" dirty="0"/>
          </a:p>
        </p:txBody>
      </p:sp>
      <p:sp>
        <p:nvSpPr>
          <p:cNvPr id="3" name="제목 2"/>
          <p:cNvSpPr>
            <a:spLocks noGrp="1"/>
          </p:cNvSpPr>
          <p:nvPr>
            <p:ph type="title"/>
          </p:nvPr>
        </p:nvSpPr>
        <p:spPr/>
        <p:txBody>
          <a:bodyPr/>
          <a:lstStyle/>
          <a:p>
            <a:r>
              <a:rPr lang="en-US" altLang="ko-KR" dirty="0" smtClean="0"/>
              <a:t>Impact </a:t>
            </a:r>
            <a:r>
              <a:rPr lang="en-US" altLang="ko-KR" dirty="0"/>
              <a:t>of Computers on Employment</a:t>
            </a:r>
            <a:endParaRPr lang="ko-KR" altLang="en-US" dirty="0"/>
          </a:p>
        </p:txBody>
      </p:sp>
      <p:sp>
        <p:nvSpPr>
          <p:cNvPr id="4" name="텍스트 개체 틀 3"/>
          <p:cNvSpPr>
            <a:spLocks noGrp="1"/>
          </p:cNvSpPr>
          <p:nvPr>
            <p:ph type="body" sz="quarter" idx="10"/>
          </p:nvPr>
        </p:nvSpPr>
        <p:spPr/>
        <p:txBody>
          <a:bodyPr/>
          <a:lstStyle/>
          <a:p>
            <a:r>
              <a:rPr lang="en-US" altLang="ko-KR" dirty="0"/>
              <a:t>[Source: 1. The Future of Employment : How susceptible are jobs to computerization? By Carl Benedict Frey &amp; </a:t>
            </a:r>
            <a:r>
              <a:rPr lang="en-US" altLang="ko-KR" dirty="0" err="1"/>
              <a:t>Michael.A.Osbone</a:t>
            </a:r>
            <a:r>
              <a:rPr lang="en-US" altLang="ko-KR" dirty="0"/>
              <a:t>, Oxford University, Sep, 2013</a:t>
            </a:r>
          </a:p>
          <a:p>
            <a:r>
              <a:rPr lang="en-US" altLang="ko-KR" dirty="0"/>
              <a:t>           2. Software Policy &amp; Research Institute, 2015 </a:t>
            </a:r>
            <a:r>
              <a:rPr lang="en-US" altLang="ko-KR" dirty="0" smtClean="0"/>
              <a:t>]</a:t>
            </a:r>
            <a:endParaRPr lang="en-US" altLang="ko-KR"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01072" y="4154420"/>
            <a:ext cx="3581715" cy="203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882" y="3912206"/>
            <a:ext cx="4392488" cy="251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7" t="8663" r="5386" b="10604"/>
          <a:stretch/>
        </p:blipFill>
        <p:spPr bwMode="auto">
          <a:xfrm>
            <a:off x="6475865" y="1340768"/>
            <a:ext cx="3076496" cy="2232249"/>
          </a:xfrm>
          <a:prstGeom prst="roundRect">
            <a:avLst>
              <a:gd name="adj" fmla="val 5129"/>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864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sz="3200" dirty="0" smtClean="0"/>
              <a:t>Smartphones Change Our Lives</a:t>
            </a:r>
            <a:endParaRPr lang="ko-KR" altLang="en-US" sz="3200" dirty="0"/>
          </a:p>
        </p:txBody>
      </p:sp>
      <p:sp>
        <p:nvSpPr>
          <p:cNvPr id="6" name="텍스트 개체 틀 5"/>
          <p:cNvSpPr>
            <a:spLocks noGrp="1"/>
          </p:cNvSpPr>
          <p:nvPr>
            <p:ph type="body" sz="quarter" idx="10"/>
          </p:nvPr>
        </p:nvSpPr>
        <p:spPr/>
        <p:txBody>
          <a:bodyPr/>
          <a:lstStyle/>
          <a:p>
            <a:r>
              <a:rPr lang="en-US" altLang="ko-KR" dirty="0" smtClean="0"/>
              <a:t>http</a:t>
            </a:r>
            <a:r>
              <a:rPr lang="en-US" altLang="ko-KR" dirty="0"/>
              <a:t>://think.withgoogle.com/mobileplanet/en</a:t>
            </a:r>
            <a:r>
              <a:rPr lang="en-US" altLang="ko-KR" dirty="0" smtClean="0"/>
              <a:t>/</a:t>
            </a:r>
            <a:endParaRPr lang="en-US" altLang="ko-KR" dirty="0"/>
          </a:p>
        </p:txBody>
      </p:sp>
      <p:grpSp>
        <p:nvGrpSpPr>
          <p:cNvPr id="16" name="그룹 15"/>
          <p:cNvGrpSpPr/>
          <p:nvPr/>
        </p:nvGrpSpPr>
        <p:grpSpPr>
          <a:xfrm>
            <a:off x="5100016" y="1823126"/>
            <a:ext cx="4608512" cy="3065430"/>
            <a:chOff x="5100016" y="2325038"/>
            <a:chExt cx="4608512" cy="3065430"/>
          </a:xfrm>
        </p:grpSpPr>
        <p:graphicFrame>
          <p:nvGraphicFramePr>
            <p:cNvPr id="7" name="차트 6"/>
            <p:cNvGraphicFramePr/>
            <p:nvPr>
              <p:extLst>
                <p:ext uri="{D42A27DB-BD31-4B8C-83A1-F6EECF244321}">
                  <p14:modId xmlns:p14="http://schemas.microsoft.com/office/powerpoint/2010/main" val="268814205"/>
                </p:ext>
              </p:extLst>
            </p:nvPr>
          </p:nvGraphicFramePr>
          <p:xfrm>
            <a:off x="5100016" y="2325038"/>
            <a:ext cx="4608512" cy="30654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957099" y="3837206"/>
              <a:ext cx="585417" cy="369332"/>
            </a:xfrm>
            <a:prstGeom prst="rect">
              <a:avLst/>
            </a:prstGeom>
            <a:noFill/>
          </p:spPr>
          <p:txBody>
            <a:bodyPr wrap="none" rtlCol="0">
              <a:spAutoFit/>
            </a:bodyPr>
            <a:lstStyle/>
            <a:p>
              <a:r>
                <a:rPr lang="en-US" altLang="ko-KR" sz="1800" b="1" dirty="0" smtClean="0">
                  <a:solidFill>
                    <a:schemeClr val="bg1"/>
                  </a:solidFill>
                  <a:latin typeface="+mn-ea"/>
                  <a:ea typeface="+mn-ea"/>
                </a:rPr>
                <a:t>88</a:t>
              </a:r>
              <a:r>
                <a:rPr lang="en-US" altLang="ko-KR" sz="1200" b="1" dirty="0" smtClean="0">
                  <a:solidFill>
                    <a:schemeClr val="bg1"/>
                  </a:solidFill>
                  <a:latin typeface="+mn-ea"/>
                  <a:ea typeface="+mn-ea"/>
                </a:rPr>
                <a:t>%</a:t>
              </a:r>
              <a:endParaRPr lang="ko-KR" altLang="en-US" sz="1200" b="1" dirty="0">
                <a:solidFill>
                  <a:schemeClr val="bg1"/>
                </a:solidFill>
                <a:latin typeface="+mn-ea"/>
                <a:ea typeface="+mn-ea"/>
              </a:endParaRPr>
            </a:p>
          </p:txBody>
        </p:sp>
        <p:sp>
          <p:nvSpPr>
            <p:cNvPr id="9" name="TextBox 8"/>
            <p:cNvSpPr txBox="1"/>
            <p:nvPr/>
          </p:nvSpPr>
          <p:spPr>
            <a:xfrm>
              <a:off x="7276941" y="3837206"/>
              <a:ext cx="585417" cy="369332"/>
            </a:xfrm>
            <a:prstGeom prst="rect">
              <a:avLst/>
            </a:prstGeom>
            <a:noFill/>
          </p:spPr>
          <p:txBody>
            <a:bodyPr wrap="none" rtlCol="0">
              <a:spAutoFit/>
            </a:bodyPr>
            <a:lstStyle/>
            <a:p>
              <a:r>
                <a:rPr lang="en-US" altLang="ko-KR" sz="1800" b="1" dirty="0" smtClean="0">
                  <a:solidFill>
                    <a:schemeClr val="bg1"/>
                  </a:solidFill>
                  <a:latin typeface="+mn-ea"/>
                  <a:ea typeface="+mn-ea"/>
                </a:rPr>
                <a:t>86</a:t>
              </a:r>
              <a:r>
                <a:rPr lang="en-US" altLang="ko-KR" sz="1200" b="1" dirty="0" smtClean="0">
                  <a:solidFill>
                    <a:schemeClr val="bg1"/>
                  </a:solidFill>
                  <a:latin typeface="+mn-ea"/>
                  <a:ea typeface="+mn-ea"/>
                </a:rPr>
                <a:t>%</a:t>
              </a:r>
              <a:endParaRPr lang="ko-KR" altLang="en-US" sz="1200" b="1" dirty="0">
                <a:solidFill>
                  <a:schemeClr val="bg1"/>
                </a:solidFill>
                <a:latin typeface="+mn-ea"/>
                <a:ea typeface="+mn-ea"/>
              </a:endParaRPr>
            </a:p>
          </p:txBody>
        </p:sp>
        <p:sp>
          <p:nvSpPr>
            <p:cNvPr id="10" name="TextBox 9"/>
            <p:cNvSpPr txBox="1"/>
            <p:nvPr/>
          </p:nvSpPr>
          <p:spPr>
            <a:xfrm>
              <a:off x="8614035" y="3837206"/>
              <a:ext cx="585417" cy="369332"/>
            </a:xfrm>
            <a:prstGeom prst="rect">
              <a:avLst/>
            </a:prstGeom>
            <a:noFill/>
          </p:spPr>
          <p:txBody>
            <a:bodyPr wrap="none" rtlCol="0">
              <a:spAutoFit/>
            </a:bodyPr>
            <a:lstStyle/>
            <a:p>
              <a:r>
                <a:rPr lang="en-US" altLang="ko-KR" sz="1800" b="1" dirty="0" smtClean="0">
                  <a:solidFill>
                    <a:schemeClr val="bg1"/>
                  </a:solidFill>
                  <a:latin typeface="+mn-ea"/>
                  <a:ea typeface="+mn-ea"/>
                </a:rPr>
                <a:t>95</a:t>
              </a:r>
              <a:r>
                <a:rPr lang="en-US" altLang="ko-KR" sz="1200" b="1" dirty="0" smtClean="0">
                  <a:solidFill>
                    <a:schemeClr val="bg1"/>
                  </a:solidFill>
                  <a:latin typeface="+mn-ea"/>
                  <a:ea typeface="+mn-ea"/>
                </a:rPr>
                <a:t>%</a:t>
              </a:r>
              <a:endParaRPr lang="ko-KR" altLang="en-US" sz="1200" b="1" dirty="0">
                <a:solidFill>
                  <a:schemeClr val="bg1"/>
                </a:solidFill>
                <a:latin typeface="+mn-ea"/>
                <a:ea typeface="+mn-ea"/>
              </a:endParaRPr>
            </a:p>
          </p:txBody>
        </p:sp>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4097" y="4286889"/>
              <a:ext cx="365237" cy="333857"/>
            </a:xfrm>
            <a:prstGeom prst="rect">
              <a:avLst/>
            </a:prstGeom>
          </p:spPr>
        </p:pic>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151" y="4325324"/>
              <a:ext cx="396247" cy="288032"/>
            </a:xfrm>
            <a:prstGeom prst="rect">
              <a:avLst/>
            </a:prstGeom>
          </p:spPr>
        </p:pic>
        <p:pic>
          <p:nvPicPr>
            <p:cNvPr id="14" name="그림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012" y="4282297"/>
              <a:ext cx="387590" cy="373013"/>
            </a:xfrm>
            <a:prstGeom prst="rect">
              <a:avLst/>
            </a:prstGeom>
          </p:spPr>
        </p:pic>
      </p:grpSp>
      <p:sp>
        <p:nvSpPr>
          <p:cNvPr id="22" name="모서리가 둥근 직사각형 21"/>
          <p:cNvSpPr/>
          <p:nvPr/>
        </p:nvSpPr>
        <p:spPr>
          <a:xfrm>
            <a:off x="5868397" y="5301208"/>
            <a:ext cx="3311704" cy="504056"/>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dirty="0" smtClean="0">
                <a:latin typeface="+mn-ea"/>
              </a:rPr>
              <a:t>Usage of Smart Phones</a:t>
            </a:r>
            <a:endParaRPr lang="ko-KR" altLang="en-US" sz="1800" b="1" dirty="0">
              <a:latin typeface="+mn-ea"/>
            </a:endParaRPr>
          </a:p>
        </p:txBody>
      </p:sp>
      <p:grpSp>
        <p:nvGrpSpPr>
          <p:cNvPr id="11" name="그룹 10"/>
          <p:cNvGrpSpPr/>
          <p:nvPr/>
        </p:nvGrpSpPr>
        <p:grpSpPr>
          <a:xfrm>
            <a:off x="848544" y="1938908"/>
            <a:ext cx="3902546" cy="4113281"/>
            <a:chOff x="776536" y="1647266"/>
            <a:chExt cx="4190578" cy="4454855"/>
          </a:xfrm>
        </p:grpSpPr>
        <p:pic>
          <p:nvPicPr>
            <p:cNvPr id="2" name="Picture 2" descr="http://ubercool.com/wp-content/uploads/2015/01/pope-selfie-950x475-944x47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536" y="4006832"/>
              <a:ext cx="4190578" cy="20952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ppon.co.kr/wp-content/uploads/2014/10/416274-smart-phon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536" y="1647266"/>
              <a:ext cx="4190578" cy="232093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직사각형 2"/>
          <p:cNvSpPr/>
          <p:nvPr/>
        </p:nvSpPr>
        <p:spPr bwMode="auto">
          <a:xfrm>
            <a:off x="5326089" y="4518139"/>
            <a:ext cx="1459845" cy="360040"/>
          </a:xfrm>
          <a:prstGeom prst="rect">
            <a:avLst/>
          </a:prstGeom>
          <a:solidFill>
            <a:schemeClr val="bg1"/>
          </a:solidFill>
          <a:ln w="9525">
            <a:noFill/>
            <a:round/>
            <a:headEnd/>
            <a:tailEnd/>
          </a:ln>
        </p:spPr>
        <p:txBody>
          <a:bodyPr wrap="none" rtlCol="0" anchor="ctr"/>
          <a:lstStyle/>
          <a:p>
            <a:pPr algn="ctr"/>
            <a:r>
              <a:rPr lang="en-US" altLang="ko-KR" dirty="0" smtClean="0">
                <a:latin typeface="+mn-ea"/>
                <a:ea typeface="+mn-ea"/>
              </a:rPr>
              <a:t>communication</a:t>
            </a:r>
            <a:endParaRPr lang="ko-KR" altLang="en-US" dirty="0">
              <a:latin typeface="+mn-ea"/>
              <a:ea typeface="+mn-ea"/>
            </a:endParaRPr>
          </a:p>
        </p:txBody>
      </p:sp>
      <p:sp>
        <p:nvSpPr>
          <p:cNvPr id="18" name="직사각형 17"/>
          <p:cNvSpPr/>
          <p:nvPr/>
        </p:nvSpPr>
        <p:spPr bwMode="auto">
          <a:xfrm>
            <a:off x="6804086" y="4621294"/>
            <a:ext cx="1459845" cy="360040"/>
          </a:xfrm>
          <a:prstGeom prst="rect">
            <a:avLst/>
          </a:prstGeom>
          <a:solidFill>
            <a:schemeClr val="bg1"/>
          </a:solidFill>
          <a:ln w="9525">
            <a:noFill/>
            <a:round/>
            <a:headEnd/>
            <a:tailEnd/>
          </a:ln>
        </p:spPr>
        <p:txBody>
          <a:bodyPr wrap="none" rtlCol="0" anchor="ctr"/>
          <a:lstStyle/>
          <a:p>
            <a:pPr algn="ctr"/>
            <a:r>
              <a:rPr lang="en-US" altLang="ko-KR" dirty="0" smtClean="0">
                <a:latin typeface="+mn-ea"/>
                <a:ea typeface="+mn-ea"/>
              </a:rPr>
              <a:t>Information</a:t>
            </a:r>
          </a:p>
          <a:p>
            <a:pPr algn="ctr"/>
            <a:r>
              <a:rPr lang="en-US" altLang="ko-KR" dirty="0" smtClean="0">
                <a:latin typeface="+mn-ea"/>
                <a:ea typeface="+mn-ea"/>
              </a:rPr>
              <a:t>Gathering</a:t>
            </a:r>
            <a:endParaRPr lang="ko-KR" altLang="en-US" dirty="0">
              <a:latin typeface="+mn-ea"/>
              <a:ea typeface="+mn-ea"/>
            </a:endParaRPr>
          </a:p>
        </p:txBody>
      </p:sp>
      <p:sp>
        <p:nvSpPr>
          <p:cNvPr id="19" name="직사각형 18"/>
          <p:cNvSpPr/>
          <p:nvPr/>
        </p:nvSpPr>
        <p:spPr bwMode="auto">
          <a:xfrm>
            <a:off x="8231256" y="4528516"/>
            <a:ext cx="1459845" cy="360040"/>
          </a:xfrm>
          <a:prstGeom prst="rect">
            <a:avLst/>
          </a:prstGeom>
          <a:solidFill>
            <a:schemeClr val="bg1"/>
          </a:solidFill>
          <a:ln w="9525">
            <a:noFill/>
            <a:round/>
            <a:headEnd/>
            <a:tailEnd/>
          </a:ln>
        </p:spPr>
        <p:txBody>
          <a:bodyPr wrap="none" rtlCol="0" anchor="ctr"/>
          <a:lstStyle/>
          <a:p>
            <a:pPr algn="ctr"/>
            <a:r>
              <a:rPr lang="en-US" altLang="ko-KR" dirty="0" smtClean="0">
                <a:latin typeface="+mn-ea"/>
                <a:ea typeface="+mn-ea"/>
              </a:rPr>
              <a:t>Entertainment</a:t>
            </a:r>
            <a:endParaRPr lang="ko-KR" altLang="en-US" dirty="0">
              <a:latin typeface="+mn-ea"/>
              <a:ea typeface="+mn-ea"/>
            </a:endParaRPr>
          </a:p>
        </p:txBody>
      </p:sp>
      <p:sp>
        <p:nvSpPr>
          <p:cNvPr id="20" name="제목 2"/>
          <p:cNvSpPr txBox="1">
            <a:spLocks/>
          </p:cNvSpPr>
          <p:nvPr/>
        </p:nvSpPr>
        <p:spPr>
          <a:xfrm>
            <a:off x="426056" y="5968733"/>
            <a:ext cx="9082116" cy="642919"/>
          </a:xfrm>
          <a:prstGeom prst="rect">
            <a:avLst/>
          </a:prstGeom>
          <a:ln>
            <a:noFill/>
          </a:ln>
        </p:spPr>
        <p:txBody>
          <a:bodyPr wrap="none" lIns="107275" tIns="53637" rIns="107275" bIns="53637" anchor="b">
            <a:noAutofit/>
          </a:bodyPr>
          <a:lstStyle>
            <a:lvl1pPr marL="90488" indent="0" algn="ctr" defTabSz="1072743" rtl="0" eaLnBrk="1" fontAlgn="base" latinLnBrk="0" hangingPunct="1">
              <a:lnSpc>
                <a:spcPct val="100000"/>
              </a:lnSpc>
              <a:spcBef>
                <a:spcPct val="0"/>
              </a:spcBef>
              <a:spcAft>
                <a:spcPct val="0"/>
              </a:spcAft>
              <a:buNone/>
              <a:defRPr lang="ko-KR" altLang="en-US" sz="3600" b="1" kern="1200" cap="none" baseline="0"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defRPr>
            </a:lvl1pPr>
            <a:lvl2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2pPr>
            <a:lvl3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3pPr>
            <a:lvl4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4pPr>
            <a:lvl5pPr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5pPr>
            <a:lvl6pPr marL="536372"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6pPr>
            <a:lvl7pPr marL="1072743"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7pPr>
            <a:lvl8pPr marL="1609115"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8pPr>
            <a:lvl9pPr marL="2145487" algn="l" rtl="0" eaLnBrk="1" fontAlgn="base" latinLnBrk="1" hangingPunct="1">
              <a:spcBef>
                <a:spcPct val="0"/>
              </a:spcBef>
              <a:spcAft>
                <a:spcPct val="0"/>
              </a:spcAft>
              <a:defRPr sz="3800" b="1">
                <a:solidFill>
                  <a:schemeClr val="tx2"/>
                </a:solidFill>
                <a:latin typeface="맑은 고딕" pitchFamily="50" charset="-127"/>
                <a:ea typeface="맑은 고딕" pitchFamily="50" charset="-127"/>
              </a:defRPr>
            </a:lvl9pPr>
          </a:lstStyle>
          <a:p>
            <a:r>
              <a:rPr kumimoji="0" lang="en-US" altLang="ko-KR" sz="2000" dirty="0" smtClean="0"/>
              <a:t>Is it A monumental change in the civilization History?</a:t>
            </a:r>
            <a:endParaRPr kumimoji="0" lang="en-US" sz="2000" dirty="0"/>
          </a:p>
        </p:txBody>
      </p:sp>
      <p:sp>
        <p:nvSpPr>
          <p:cNvPr id="5" name="직사각형 4"/>
          <p:cNvSpPr/>
          <p:nvPr/>
        </p:nvSpPr>
        <p:spPr>
          <a:xfrm>
            <a:off x="2165349" y="1268760"/>
            <a:ext cx="5697009" cy="400110"/>
          </a:xfrm>
          <a:prstGeom prst="rect">
            <a:avLst/>
          </a:prstGeom>
        </p:spPr>
        <p:txBody>
          <a:bodyPr wrap="none">
            <a:spAutoFit/>
          </a:bodyPr>
          <a:lstStyle/>
          <a:p>
            <a:r>
              <a:rPr lang="en-US" altLang="ko-KR" sz="2000" b="1" dirty="0" smtClean="0">
                <a:solidFill>
                  <a:srgbClr val="003399"/>
                </a:solidFill>
                <a:latin typeface="+mn-ea"/>
                <a:ea typeface="+mn-ea"/>
              </a:rPr>
              <a:t>Smartphones : essential part of everyday life</a:t>
            </a:r>
            <a:endParaRPr lang="ko-KR" altLang="en-US" sz="2000" b="1" dirty="0">
              <a:solidFill>
                <a:srgbClr val="003399"/>
              </a:solidFill>
              <a:latin typeface="+mn-ea"/>
              <a:ea typeface="+mn-ea"/>
            </a:endParaRPr>
          </a:p>
        </p:txBody>
      </p:sp>
    </p:spTree>
    <p:extLst>
      <p:ext uri="{BB962C8B-B14F-4D97-AF65-F5344CB8AC3E}">
        <p14:creationId xmlns:p14="http://schemas.microsoft.com/office/powerpoint/2010/main" val="1400534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Issues of Cyber </a:t>
            </a:r>
            <a:r>
              <a:rPr lang="en-US" altLang="ko-KR" dirty="0"/>
              <a:t>Security, Privacy &amp; </a:t>
            </a:r>
            <a:r>
              <a:rPr lang="en-US" altLang="ko-KR" dirty="0" smtClean="0"/>
              <a:t>Safety</a:t>
            </a:r>
            <a:endParaRPr lang="ko-KR" altLang="en-US" dirty="0"/>
          </a:p>
        </p:txBody>
      </p:sp>
      <p:grpSp>
        <p:nvGrpSpPr>
          <p:cNvPr id="2" name="그룹 1"/>
          <p:cNvGrpSpPr/>
          <p:nvPr/>
        </p:nvGrpSpPr>
        <p:grpSpPr>
          <a:xfrm>
            <a:off x="387079" y="1628800"/>
            <a:ext cx="2196001" cy="3168352"/>
            <a:chOff x="387079" y="1628800"/>
            <a:chExt cx="2196001" cy="3168352"/>
          </a:xfrm>
        </p:grpSpPr>
        <p:sp>
          <p:nvSpPr>
            <p:cNvPr id="9" name="직사각형 8"/>
            <p:cNvSpPr/>
            <p:nvPr/>
          </p:nvSpPr>
          <p:spPr>
            <a:xfrm>
              <a:off x="387079" y="4042500"/>
              <a:ext cx="2192347" cy="754652"/>
            </a:xfrm>
            <a:prstGeom prst="rect">
              <a:avLst/>
            </a:prstGeom>
          </p:spPr>
          <p:txBody>
            <a:bodyPr wrap="square" lIns="107275" tIns="53637" rIns="107275" bIns="53637">
              <a:spAutoFit/>
            </a:bodyPr>
            <a:lstStyle/>
            <a:p>
              <a:r>
                <a:rPr lang="en-US" altLang="ko-KR" sz="1400" b="1" dirty="0" smtClean="0">
                  <a:latin typeface="+mn-ea"/>
                  <a:ea typeface="+mn-ea"/>
                </a:rPr>
                <a:t>First virus </a:t>
              </a:r>
              <a:r>
                <a:rPr lang="en-US" altLang="ko-KR" sz="1400" b="1" dirty="0">
                  <a:latin typeface="+mn-ea"/>
                  <a:ea typeface="+mn-ea"/>
                </a:rPr>
                <a:t>specifically created to target </a:t>
              </a:r>
              <a:r>
                <a:rPr lang="en-US" altLang="ko-KR" sz="1400" b="1" dirty="0" smtClean="0">
                  <a:latin typeface="+mn-ea"/>
                  <a:ea typeface="+mn-ea"/>
                </a:rPr>
                <a:t>real world infrastructure</a:t>
              </a:r>
            </a:p>
          </p:txBody>
        </p:sp>
        <p:pic>
          <p:nvPicPr>
            <p:cNvPr id="17"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080" y="2636912"/>
              <a:ext cx="2196000" cy="1387865"/>
            </a:xfrm>
            <a:prstGeom prst="rect">
              <a:avLst/>
            </a:prstGeom>
          </p:spPr>
        </p:pic>
        <p:sp>
          <p:nvSpPr>
            <p:cNvPr id="18" name="모서리가 둥근 직사각형 17"/>
            <p:cNvSpPr/>
            <p:nvPr/>
          </p:nvSpPr>
          <p:spPr>
            <a:xfrm>
              <a:off x="387080" y="1628800"/>
              <a:ext cx="2196000" cy="972000"/>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20000"/>
                </a:lnSpc>
              </a:pPr>
              <a:r>
                <a:rPr lang="en-US" altLang="ko-KR" sz="1400" b="1" dirty="0" err="1">
                  <a:solidFill>
                    <a:srgbClr val="0066CC"/>
                  </a:solidFill>
                  <a:latin typeface="맑은 고딕" panose="020B0503020000020004" pitchFamily="50" charset="-127"/>
                  <a:ea typeface="맑은 고딕" panose="020B0503020000020004" pitchFamily="50" charset="-127"/>
                </a:rPr>
                <a:t>Stuxnet</a:t>
              </a:r>
              <a:r>
                <a:rPr lang="en-US" altLang="ko-KR" sz="1400" b="1" dirty="0">
                  <a:solidFill>
                    <a:srgbClr val="0066CC"/>
                  </a:solidFill>
                  <a:latin typeface="맑은 고딕" panose="020B0503020000020004" pitchFamily="50" charset="-127"/>
                  <a:ea typeface="맑은 고딕" panose="020B0503020000020004" pitchFamily="50" charset="-127"/>
                </a:rPr>
                <a:t> Attack On </a:t>
              </a:r>
            </a:p>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Iran's Nuclear Plant</a:t>
              </a:r>
            </a:p>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(2010)</a:t>
              </a:r>
            </a:p>
          </p:txBody>
        </p:sp>
      </p:grpSp>
      <p:grpSp>
        <p:nvGrpSpPr>
          <p:cNvPr id="4" name="그룹 3"/>
          <p:cNvGrpSpPr/>
          <p:nvPr/>
        </p:nvGrpSpPr>
        <p:grpSpPr>
          <a:xfrm>
            <a:off x="2696083" y="1628800"/>
            <a:ext cx="2196001" cy="3168352"/>
            <a:chOff x="2696084" y="1628800"/>
            <a:chExt cx="2196001" cy="3168352"/>
          </a:xfrm>
        </p:grpSpPr>
        <p:sp>
          <p:nvSpPr>
            <p:cNvPr id="14" name="직사각형 8"/>
            <p:cNvSpPr/>
            <p:nvPr/>
          </p:nvSpPr>
          <p:spPr>
            <a:xfrm>
              <a:off x="2696085" y="4042500"/>
              <a:ext cx="2196000" cy="754652"/>
            </a:xfrm>
            <a:prstGeom prst="rect">
              <a:avLst/>
            </a:prstGeom>
          </p:spPr>
          <p:txBody>
            <a:bodyPr wrap="square" lIns="107275" tIns="53637" rIns="107275" bIns="53637">
              <a:spAutoFit/>
            </a:bodyPr>
            <a:lstStyle/>
            <a:p>
              <a:r>
                <a:rPr lang="en-US" altLang="ko-KR" sz="1400" b="1" dirty="0">
                  <a:latin typeface="+mn-ea"/>
                  <a:ea typeface="맑은 고딕" panose="020B0503020000020004" pitchFamily="50" charset="-127"/>
                </a:rPr>
                <a:t>Unreleased films and </a:t>
              </a:r>
              <a:r>
                <a:rPr lang="en-US" altLang="ko-KR" sz="1400" b="1" dirty="0" smtClean="0">
                  <a:latin typeface="+mn-ea"/>
                  <a:ea typeface="맑은 고딕" panose="020B0503020000020004" pitchFamily="50" charset="-127"/>
                </a:rPr>
                <a:t>employee </a:t>
              </a:r>
              <a:r>
                <a:rPr lang="en-US" altLang="ko-KR" sz="1400" b="1" dirty="0">
                  <a:latin typeface="+mn-ea"/>
                  <a:ea typeface="맑은 고딕" panose="020B0503020000020004" pitchFamily="50" charset="-127"/>
                </a:rPr>
                <a:t>personal information stolen</a:t>
              </a:r>
            </a:p>
          </p:txBody>
        </p:sp>
        <p:pic>
          <p:nvPicPr>
            <p:cNvPr id="16"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4836"/>
            <a:stretch/>
          </p:blipFill>
          <p:spPr>
            <a:xfrm>
              <a:off x="2696084" y="2636912"/>
              <a:ext cx="2196000" cy="1389819"/>
            </a:xfrm>
            <a:prstGeom prst="rect">
              <a:avLst/>
            </a:prstGeom>
          </p:spPr>
        </p:pic>
        <p:sp>
          <p:nvSpPr>
            <p:cNvPr id="22" name="모서리가 둥근 직사각형 21"/>
            <p:cNvSpPr/>
            <p:nvPr/>
          </p:nvSpPr>
          <p:spPr>
            <a:xfrm>
              <a:off x="2696084" y="1628800"/>
              <a:ext cx="2196000" cy="972000"/>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Sony Pictures </a:t>
              </a:r>
            </a:p>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Entertainment Hacked </a:t>
              </a:r>
            </a:p>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(2014)</a:t>
              </a:r>
            </a:p>
          </p:txBody>
        </p:sp>
      </p:grpSp>
      <p:grpSp>
        <p:nvGrpSpPr>
          <p:cNvPr id="11" name="그룹 10"/>
          <p:cNvGrpSpPr/>
          <p:nvPr/>
        </p:nvGrpSpPr>
        <p:grpSpPr>
          <a:xfrm>
            <a:off x="5005087" y="1628800"/>
            <a:ext cx="2196001" cy="3168352"/>
            <a:chOff x="5005088" y="1628800"/>
            <a:chExt cx="2196001" cy="3168352"/>
          </a:xfrm>
        </p:grpSpPr>
        <p:sp>
          <p:nvSpPr>
            <p:cNvPr id="7" name="직사각형 6"/>
            <p:cNvSpPr/>
            <p:nvPr/>
          </p:nvSpPr>
          <p:spPr>
            <a:xfrm>
              <a:off x="5005089" y="4042500"/>
              <a:ext cx="2196000" cy="754652"/>
            </a:xfrm>
            <a:prstGeom prst="rect">
              <a:avLst/>
            </a:prstGeom>
          </p:spPr>
          <p:txBody>
            <a:bodyPr wrap="square" lIns="107275" tIns="53637" rIns="107275" bIns="53637">
              <a:spAutoFit/>
            </a:bodyPr>
            <a:lstStyle/>
            <a:p>
              <a:r>
                <a:rPr lang="en-US" altLang="ko-KR" sz="1400" b="1" dirty="0">
                  <a:latin typeface="+mn-ea"/>
                  <a:ea typeface="맑은 고딕" panose="020B0503020000020004" pitchFamily="50" charset="-127"/>
                </a:rPr>
                <a:t>SW failure of </a:t>
              </a:r>
              <a:r>
                <a:rPr lang="en-US" altLang="ko-KR" sz="1400" b="1" dirty="0" smtClean="0">
                  <a:latin typeface="+mn-ea"/>
                  <a:ea typeface="맑은 고딕" panose="020B0503020000020004" pitchFamily="50" charset="-127"/>
                </a:rPr>
                <a:t>motor </a:t>
              </a:r>
              <a:r>
                <a:rPr lang="en-US" altLang="ko-KR" sz="1400" b="1" dirty="0">
                  <a:latin typeface="+mn-ea"/>
                  <a:ea typeface="맑은 고딕" panose="020B0503020000020004" pitchFamily="50" charset="-127"/>
                </a:rPr>
                <a:t>control system closed automatic </a:t>
              </a:r>
              <a:r>
                <a:rPr lang="en-US" altLang="ko-KR" sz="1400" b="1" dirty="0" smtClean="0">
                  <a:latin typeface="+mn-ea"/>
                  <a:ea typeface="맑은 고딕" panose="020B0503020000020004" pitchFamily="50" charset="-127"/>
                </a:rPr>
                <a:t>transmission</a:t>
              </a:r>
              <a:endParaRPr lang="ko-KR" altLang="en-US" sz="1400" b="1" dirty="0">
                <a:latin typeface="+mn-ea"/>
                <a:ea typeface="맑은 고딕" panose="020B0503020000020004" pitchFamily="50" charset="-127"/>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20" t="5365" r="2437" b="9533"/>
            <a:stretch/>
          </p:blipFill>
          <p:spPr bwMode="auto">
            <a:xfrm>
              <a:off x="5005088" y="2636912"/>
              <a:ext cx="2196000" cy="138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모서리가 둥근 직사각형 22"/>
            <p:cNvSpPr/>
            <p:nvPr/>
          </p:nvSpPr>
          <p:spPr>
            <a:xfrm>
              <a:off x="5005088" y="1628800"/>
              <a:ext cx="2196000" cy="972000"/>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Toyota's Unintended</a:t>
              </a:r>
            </a:p>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Acceleration Court </a:t>
              </a:r>
              <a:endParaRPr lang="en-US" altLang="ko-KR" sz="1400" b="1" dirty="0" smtClean="0">
                <a:solidFill>
                  <a:srgbClr val="0066CC"/>
                </a:solidFill>
                <a:latin typeface="맑은 고딕" panose="020B0503020000020004" pitchFamily="50" charset="-127"/>
                <a:ea typeface="맑은 고딕" panose="020B0503020000020004" pitchFamily="50" charset="-127"/>
              </a:endParaRPr>
            </a:p>
            <a:p>
              <a:pPr algn="ctr">
                <a:lnSpc>
                  <a:spcPct val="120000"/>
                </a:lnSpc>
              </a:pPr>
              <a:r>
                <a:rPr lang="en-US" altLang="ko-KR" sz="1400" b="1" dirty="0" smtClean="0">
                  <a:solidFill>
                    <a:srgbClr val="0066CC"/>
                  </a:solidFill>
                  <a:latin typeface="맑은 고딕" panose="020B0503020000020004" pitchFamily="50" charset="-127"/>
                  <a:ea typeface="맑은 고딕" panose="020B0503020000020004" pitchFamily="50" charset="-127"/>
                </a:rPr>
                <a:t>Case in </a:t>
              </a:r>
              <a:r>
                <a:rPr lang="en-US" altLang="ko-KR" sz="1400" b="1" dirty="0">
                  <a:solidFill>
                    <a:srgbClr val="0066CC"/>
                  </a:solidFill>
                  <a:latin typeface="맑은 고딕" panose="020B0503020000020004" pitchFamily="50" charset="-127"/>
                  <a:ea typeface="맑은 고딕" panose="020B0503020000020004" pitchFamily="50" charset="-127"/>
                </a:rPr>
                <a:t>US (2014)</a:t>
              </a:r>
            </a:p>
          </p:txBody>
        </p:sp>
      </p:grpSp>
      <p:grpSp>
        <p:nvGrpSpPr>
          <p:cNvPr id="5" name="그룹 4"/>
          <p:cNvGrpSpPr/>
          <p:nvPr/>
        </p:nvGrpSpPr>
        <p:grpSpPr>
          <a:xfrm>
            <a:off x="7314091" y="1628800"/>
            <a:ext cx="2196001" cy="3168352"/>
            <a:chOff x="7314091" y="1628800"/>
            <a:chExt cx="2196001" cy="3168352"/>
          </a:xfrm>
        </p:grpSpPr>
        <p:pic>
          <p:nvPicPr>
            <p:cNvPr id="6" name="_x202551984" descr="EMB0000048c42a4"/>
            <p:cNvPicPr preferRelativeResize="0">
              <a:picLocks noChangeArrowheads="1"/>
            </p:cNvPicPr>
            <p:nvPr/>
          </p:nvPicPr>
          <p:blipFill rotWithShape="1">
            <a:blip r:embed="rId6">
              <a:extLst>
                <a:ext uri="{28A0092B-C50C-407E-A947-70E740481C1C}">
                  <a14:useLocalDpi xmlns:a14="http://schemas.microsoft.com/office/drawing/2010/main" val="0"/>
                </a:ext>
              </a:extLst>
            </a:blip>
            <a:srcRect b="3031"/>
            <a:stretch/>
          </p:blipFill>
          <p:spPr bwMode="auto">
            <a:xfrm>
              <a:off x="7314091" y="2636912"/>
              <a:ext cx="2196000" cy="1387865"/>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7314092" y="4042500"/>
              <a:ext cx="2196000" cy="754652"/>
            </a:xfrm>
            <a:prstGeom prst="rect">
              <a:avLst/>
            </a:prstGeom>
          </p:spPr>
          <p:txBody>
            <a:bodyPr wrap="square" lIns="107275" tIns="53637" rIns="107275" bIns="53637">
              <a:spAutoFit/>
            </a:bodyPr>
            <a:lstStyle/>
            <a:p>
              <a:r>
                <a:rPr lang="en-US" altLang="ko-KR" sz="1400" b="1" dirty="0" smtClean="0">
                  <a:latin typeface="+mn-ea"/>
                  <a:ea typeface="+mn-ea"/>
                </a:rPr>
                <a:t>System </a:t>
              </a:r>
              <a:r>
                <a:rPr lang="en-US" altLang="ko-KR" sz="1400" b="1" dirty="0">
                  <a:latin typeface="+mn-ea"/>
                  <a:ea typeface="+mn-ea"/>
                </a:rPr>
                <a:t>failure </a:t>
              </a:r>
              <a:r>
                <a:rPr lang="en-US" altLang="ko-KR" sz="1400" b="1" dirty="0" smtClean="0">
                  <a:latin typeface="+mn-ea"/>
                  <a:ea typeface="+mn-ea"/>
                </a:rPr>
                <a:t>of </a:t>
              </a:r>
              <a:r>
                <a:rPr lang="en-US" altLang="ko-KR" sz="1400" b="1" dirty="0">
                  <a:latin typeface="+mn-ea"/>
                  <a:ea typeface="+mn-ea"/>
                </a:rPr>
                <a:t>automatic distance control </a:t>
              </a:r>
              <a:r>
                <a:rPr lang="en-US" altLang="ko-KR" sz="1400" b="1" dirty="0" smtClean="0">
                  <a:latin typeface="+mn-ea"/>
                  <a:ea typeface="+mn-ea"/>
                </a:rPr>
                <a:t>systems (</a:t>
              </a:r>
              <a:r>
                <a:rPr lang="en-US" altLang="ko-KR" sz="1400" b="1" dirty="0">
                  <a:latin typeface="+mn-ea"/>
                  <a:ea typeface="+mn-ea"/>
                </a:rPr>
                <a:t>ATS</a:t>
              </a:r>
              <a:r>
                <a:rPr lang="en-US" altLang="ko-KR" sz="1400" b="1" dirty="0" smtClean="0">
                  <a:latin typeface="+mn-ea"/>
                  <a:ea typeface="+mn-ea"/>
                </a:rPr>
                <a:t>)</a:t>
              </a:r>
              <a:endParaRPr lang="en-US" altLang="ko-KR" sz="1400" b="1" dirty="0">
                <a:latin typeface="+mn-ea"/>
                <a:ea typeface="+mn-ea"/>
              </a:endParaRPr>
            </a:p>
          </p:txBody>
        </p:sp>
        <p:sp>
          <p:nvSpPr>
            <p:cNvPr id="24" name="모서리가 둥근 직사각형 23"/>
            <p:cNvSpPr/>
            <p:nvPr/>
          </p:nvSpPr>
          <p:spPr>
            <a:xfrm>
              <a:off x="7314091" y="1628800"/>
              <a:ext cx="2196000" cy="972000"/>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Subway Train Collision </a:t>
              </a:r>
            </a:p>
            <a:p>
              <a:pPr algn="ctr">
                <a:lnSpc>
                  <a:spcPct val="120000"/>
                </a:lnSpc>
              </a:pPr>
              <a:r>
                <a:rPr lang="en-US" altLang="ko-KR" sz="1400" b="1" dirty="0">
                  <a:solidFill>
                    <a:srgbClr val="0066CC"/>
                  </a:solidFill>
                  <a:latin typeface="맑은 고딕" panose="020B0503020000020004" pitchFamily="50" charset="-127"/>
                  <a:ea typeface="맑은 고딕" panose="020B0503020000020004" pitchFamily="50" charset="-127"/>
                </a:rPr>
                <a:t>in Korea (2014)</a:t>
              </a:r>
            </a:p>
          </p:txBody>
        </p:sp>
      </p:grpSp>
      <p:sp>
        <p:nvSpPr>
          <p:cNvPr id="25" name="직사각형 24"/>
          <p:cNvSpPr/>
          <p:nvPr/>
        </p:nvSpPr>
        <p:spPr>
          <a:xfrm>
            <a:off x="416496" y="5484133"/>
            <a:ext cx="9073008" cy="461665"/>
          </a:xfrm>
          <a:prstGeom prst="rect">
            <a:avLst/>
          </a:prstGeom>
        </p:spPr>
        <p:txBody>
          <a:bodyPr wrap="square">
            <a:spAutoFit/>
          </a:bodyPr>
          <a:lstStyle/>
          <a:p>
            <a:pPr algn="ctr"/>
            <a:r>
              <a:rPr lang="en-US" altLang="ko-KR" sz="2400" b="1" dirty="0">
                <a:solidFill>
                  <a:srgbClr val="990099"/>
                </a:solidFill>
                <a:latin typeface="맑은 고딕" panose="020B0503020000020004" pitchFamily="50" charset="-127"/>
                <a:ea typeface="맑은 고딕" panose="020B0503020000020004" pitchFamily="50" charset="-127"/>
              </a:rPr>
              <a:t>High </a:t>
            </a:r>
            <a:r>
              <a:rPr lang="en-US" altLang="ko-KR" sz="2400" b="1" dirty="0" smtClean="0">
                <a:solidFill>
                  <a:srgbClr val="990099"/>
                </a:solidFill>
                <a:latin typeface="맑은 고딕" panose="020B0503020000020004" pitchFamily="50" charset="-127"/>
                <a:ea typeface="맑은 고딕" panose="020B0503020000020004" pitchFamily="50" charset="-127"/>
              </a:rPr>
              <a:t>Quality SW Engineers are needed</a:t>
            </a:r>
            <a:endParaRPr lang="en-US" altLang="ko-KR" sz="2400" b="1" dirty="0">
              <a:solidFill>
                <a:srgbClr val="990099"/>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8109954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Is it a </a:t>
            </a:r>
            <a:r>
              <a:rPr lang="en-US" altLang="ko-KR" dirty="0"/>
              <a:t>Wave We Can Avoid?</a:t>
            </a:r>
            <a:endParaRPr lang="ko-KR" altLang="en-US" dirty="0"/>
          </a:p>
        </p:txBody>
      </p:sp>
      <p:sp>
        <p:nvSpPr>
          <p:cNvPr id="4" name="텍스트 개체 틀 3"/>
          <p:cNvSpPr>
            <a:spLocks noGrp="1"/>
          </p:cNvSpPr>
          <p:nvPr>
            <p:ph type="body" sz="quarter" idx="10"/>
          </p:nvPr>
        </p:nvSpPr>
        <p:spPr/>
        <p:txBody>
          <a:bodyPr/>
          <a:lstStyle/>
          <a:p>
            <a:r>
              <a:rPr lang="en-US" altLang="ko-KR" dirty="0"/>
              <a:t>http://ieet.org/index.php/IEET/more/cortese20130526</a:t>
            </a:r>
            <a:endParaRPr lang="ko-KR" altLang="en-US" dirty="0"/>
          </a:p>
        </p:txBody>
      </p:sp>
      <p:pic>
        <p:nvPicPr>
          <p:cNvPr id="5" name="Picture 2" descr="http://www.dba-oracle.com/images/user_luddite.gif"/>
          <p:cNvPicPr>
            <a:picLocks noChangeAspect="1" noChangeArrowheads="1"/>
          </p:cNvPicPr>
          <p:nvPr/>
        </p:nvPicPr>
        <p:blipFill rotWithShape="1">
          <a:blip r:embed="rId3">
            <a:extLst>
              <a:ext uri="{28A0092B-C50C-407E-A947-70E740481C1C}">
                <a14:useLocalDpi xmlns:a14="http://schemas.microsoft.com/office/drawing/2010/main" val="0"/>
              </a:ext>
            </a:extLst>
          </a:blip>
          <a:srcRect b="1608"/>
          <a:stretch/>
        </p:blipFill>
        <p:spPr bwMode="auto">
          <a:xfrm flipH="1">
            <a:off x="523522" y="1639469"/>
            <a:ext cx="4583210" cy="3530043"/>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523522" y="5484133"/>
            <a:ext cx="8855557" cy="461665"/>
          </a:xfrm>
          <a:prstGeom prst="rect">
            <a:avLst/>
          </a:prstGeom>
        </p:spPr>
        <p:txBody>
          <a:bodyPr wrap="square">
            <a:spAutoFit/>
          </a:bodyPr>
          <a:lstStyle/>
          <a:p>
            <a:pPr algn="ctr"/>
            <a:r>
              <a:rPr lang="en-US" altLang="ko-KR" sz="2400" b="1" dirty="0">
                <a:solidFill>
                  <a:srgbClr val="990099"/>
                </a:solidFill>
                <a:latin typeface="맑은 고딕" panose="020B0503020000020004" pitchFamily="50" charset="-127"/>
                <a:ea typeface="맑은 고딕" panose="020B0503020000020004" pitchFamily="50" charset="-127"/>
              </a:rPr>
              <a:t>Neo-Luddites – Resistance of </a:t>
            </a:r>
            <a:r>
              <a:rPr lang="en-US" altLang="ko-KR" sz="2400" b="1" dirty="0" smtClean="0">
                <a:solidFill>
                  <a:srgbClr val="990099"/>
                </a:solidFill>
                <a:latin typeface="맑은 고딕" panose="020B0503020000020004" pitchFamily="50" charset="-127"/>
                <a:ea typeface="맑은 고딕" panose="020B0503020000020004" pitchFamily="50" charset="-127"/>
              </a:rPr>
              <a:t>underdogs </a:t>
            </a:r>
            <a:r>
              <a:rPr lang="en-US" altLang="ko-KR" sz="2400" b="1" dirty="0">
                <a:solidFill>
                  <a:srgbClr val="990099"/>
                </a:solidFill>
                <a:latin typeface="맑은 고딕" panose="020B0503020000020004" pitchFamily="50" charset="-127"/>
                <a:ea typeface="맑은 고딕" panose="020B0503020000020004" pitchFamily="50" charset="-127"/>
              </a:rPr>
              <a:t>?</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97" t="5053" r="5640" b="4115"/>
          <a:stretch/>
        </p:blipFill>
        <p:spPr bwMode="auto">
          <a:xfrm>
            <a:off x="5241032" y="1820174"/>
            <a:ext cx="4138047" cy="334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모서리가 둥근 직사각형 10"/>
          <p:cNvSpPr/>
          <p:nvPr/>
        </p:nvSpPr>
        <p:spPr bwMode="auto">
          <a:xfrm>
            <a:off x="5353841" y="2492896"/>
            <a:ext cx="3912428" cy="504056"/>
          </a:xfrm>
          <a:prstGeom prst="roundRect">
            <a:avLst>
              <a:gd name="adj" fmla="val 34597"/>
            </a:avLst>
          </a:prstGeom>
          <a:solidFill>
            <a:srgbClr val="66CCFF"/>
          </a:solidFill>
          <a:ln w="9525">
            <a:noFill/>
            <a:round/>
            <a:headEnd/>
            <a:tailEnd/>
          </a:ln>
          <a:effectLst>
            <a:outerShdw blurRad="50800" dist="38100" dir="5400000" algn="t" rotWithShape="0">
              <a:prstClr val="black">
                <a:alpha val="40000"/>
              </a:prstClr>
            </a:outerShdw>
          </a:effectLst>
        </p:spPr>
        <p:txBody>
          <a:bodyPr wrap="none" rtlCol="0" anchor="ctr"/>
          <a:lstStyle/>
          <a:p>
            <a:pPr algn="ctr"/>
            <a:r>
              <a:rPr lang="en-US" altLang="ko-KR" sz="1400" b="1" dirty="0">
                <a:latin typeface="+mn-ea"/>
                <a:ea typeface="+mn-ea"/>
              </a:rPr>
              <a:t>3D Printing: Employment Boom or Doom</a:t>
            </a:r>
            <a:r>
              <a:rPr lang="en-US" altLang="ko-KR" sz="1400" b="1" dirty="0" smtClean="0">
                <a:latin typeface="+mn-ea"/>
                <a:ea typeface="+mn-ea"/>
              </a:rPr>
              <a:t>?</a:t>
            </a:r>
            <a:endParaRPr lang="en-US" altLang="ko-KR" sz="1400" b="1" dirty="0">
              <a:latin typeface="+mn-ea"/>
              <a:ea typeface="+mn-ea"/>
            </a:endParaRPr>
          </a:p>
        </p:txBody>
      </p:sp>
      <p:sp>
        <p:nvSpPr>
          <p:cNvPr id="12" name="모서리가 둥근 직사각형 11"/>
          <p:cNvSpPr/>
          <p:nvPr/>
        </p:nvSpPr>
        <p:spPr>
          <a:xfrm>
            <a:off x="5241032" y="1633860"/>
            <a:ext cx="4138047" cy="737888"/>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20000"/>
              </a:lnSpc>
            </a:pPr>
            <a:r>
              <a:rPr lang="en-US" altLang="ko-KR" b="1" dirty="0">
                <a:solidFill>
                  <a:schemeClr val="tx1">
                    <a:lumMod val="85000"/>
                    <a:lumOff val="15000"/>
                  </a:schemeClr>
                </a:solidFill>
                <a:latin typeface="맑은 고딕" panose="020B0503020000020004" pitchFamily="50" charset="-127"/>
                <a:ea typeface="맑은 고딕" panose="020B0503020000020004" pitchFamily="50" charset="-127"/>
              </a:rPr>
              <a:t>3D </a:t>
            </a:r>
            <a:r>
              <a:rPr lang="en-US" altLang="ko-KR" b="1" dirty="0" smtClean="0">
                <a:solidFill>
                  <a:schemeClr val="tx1">
                    <a:lumMod val="85000"/>
                    <a:lumOff val="15000"/>
                  </a:schemeClr>
                </a:solidFill>
                <a:latin typeface="맑은 고딕" panose="020B0503020000020004" pitchFamily="50" charset="-127"/>
                <a:ea typeface="맑은 고딕" panose="020B0503020000020004" pitchFamily="50" charset="-127"/>
              </a:rPr>
              <a:t>printer with 3D Scanner </a:t>
            </a:r>
            <a:r>
              <a:rPr lang="en-US" altLang="ko-KR" b="1" dirty="0">
                <a:solidFill>
                  <a:schemeClr val="tx1">
                    <a:lumMod val="85000"/>
                    <a:lumOff val="15000"/>
                  </a:schemeClr>
                </a:solidFill>
                <a:latin typeface="맑은 고딕" panose="020B0503020000020004" pitchFamily="50" charset="-127"/>
                <a:ea typeface="맑은 고딕" panose="020B0503020000020004" pitchFamily="50" charset="-127"/>
              </a:rPr>
              <a:t>can </a:t>
            </a:r>
            <a:endParaRPr lang="en-US" altLang="ko-KR" b="1" dirty="0" smtClean="0">
              <a:solidFill>
                <a:schemeClr val="tx1">
                  <a:lumMod val="85000"/>
                  <a:lumOff val="15000"/>
                </a:schemeClr>
              </a:solidFill>
              <a:latin typeface="맑은 고딕" panose="020B0503020000020004" pitchFamily="50" charset="-127"/>
              <a:ea typeface="맑은 고딕" panose="020B0503020000020004" pitchFamily="50" charset="-127"/>
            </a:endParaRPr>
          </a:p>
          <a:p>
            <a:pPr algn="ctr">
              <a:lnSpc>
                <a:spcPct val="120000"/>
              </a:lnSpc>
            </a:pPr>
            <a:r>
              <a:rPr lang="en-US" altLang="ko-KR" b="1" dirty="0" smtClean="0">
                <a:solidFill>
                  <a:schemeClr val="tx1">
                    <a:lumMod val="85000"/>
                    <a:lumOff val="15000"/>
                  </a:schemeClr>
                </a:solidFill>
                <a:latin typeface="맑은 고딕" panose="020B0503020000020004" pitchFamily="50" charset="-127"/>
                <a:ea typeface="맑은 고딕" panose="020B0503020000020004" pitchFamily="50" charset="-127"/>
              </a:rPr>
              <a:t>produce dental </a:t>
            </a:r>
            <a:r>
              <a:rPr lang="en-US" altLang="ko-KR" b="1" dirty="0">
                <a:solidFill>
                  <a:schemeClr val="tx1">
                    <a:lumMod val="85000"/>
                    <a:lumOff val="15000"/>
                  </a:schemeClr>
                </a:solidFill>
                <a:latin typeface="맑은 고딕" panose="020B0503020000020004" pitchFamily="50" charset="-127"/>
                <a:ea typeface="맑은 고딕" panose="020B0503020000020004" pitchFamily="50" charset="-127"/>
              </a:rPr>
              <a:t>prosthesis</a:t>
            </a:r>
          </a:p>
        </p:txBody>
      </p:sp>
    </p:spTree>
    <p:extLst>
      <p:ext uri="{BB962C8B-B14F-4D97-AF65-F5344CB8AC3E}">
        <p14:creationId xmlns:p14="http://schemas.microsoft.com/office/powerpoint/2010/main" val="446645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Can it </a:t>
            </a:r>
            <a:r>
              <a:rPr lang="en-US" altLang="ko-KR" dirty="0"/>
              <a:t>Be Stopped by </a:t>
            </a:r>
            <a:r>
              <a:rPr lang="en-US" altLang="ko-KR" dirty="0" smtClean="0"/>
              <a:t>Laws and Regulation ?</a:t>
            </a:r>
            <a:endParaRPr lang="ko-KR" altLang="en-US" dirty="0"/>
          </a:p>
        </p:txBody>
      </p:sp>
      <p:sp>
        <p:nvSpPr>
          <p:cNvPr id="4" name="텍스트 개체 틀 3"/>
          <p:cNvSpPr>
            <a:spLocks noGrp="1"/>
          </p:cNvSpPr>
          <p:nvPr>
            <p:ph type="body" sz="quarter" idx="10"/>
          </p:nvPr>
        </p:nvSpPr>
        <p:spPr/>
        <p:txBody>
          <a:bodyPr/>
          <a:lstStyle/>
          <a:p>
            <a:r>
              <a:rPr lang="fr-FR" altLang="ko-KR" dirty="0"/>
              <a:t>[Source : http://robohub.org/lloyds-insurance-report-overcoming-obstacles-for-driverless-cars/ , https://www.uber.com</a:t>
            </a:r>
            <a:r>
              <a:rPr lang="fr-FR" altLang="ko-KR" dirty="0" smtClean="0"/>
              <a:t>/]</a:t>
            </a:r>
            <a:endParaRPr lang="fr-FR" altLang="ko-KR" dirty="0"/>
          </a:p>
        </p:txBody>
      </p:sp>
      <p:pic>
        <p:nvPicPr>
          <p:cNvPr id="6" name="Picture 8" descr="http://img2.encyclopedie-incomplete.com/local/cache-vignettes/L500xH363/red_flag_act_1878-4ff5e.jpg"/>
          <p:cNvPicPr>
            <a:picLocks noChangeAspect="1" noChangeArrowheads="1"/>
          </p:cNvPicPr>
          <p:nvPr/>
        </p:nvPicPr>
        <p:blipFill rotWithShape="1">
          <a:blip r:embed="rId3">
            <a:extLst>
              <a:ext uri="{28A0092B-C50C-407E-A947-70E740481C1C}">
                <a14:useLocalDpi xmlns:a14="http://schemas.microsoft.com/office/drawing/2010/main" val="0"/>
              </a:ext>
            </a:extLst>
          </a:blip>
          <a:srcRect l="970" r="2033"/>
          <a:stretch/>
        </p:blipFill>
        <p:spPr bwMode="auto">
          <a:xfrm>
            <a:off x="5148769" y="2097372"/>
            <a:ext cx="3994031" cy="29894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모서리가 둥근 직사각형 9"/>
          <p:cNvSpPr/>
          <p:nvPr/>
        </p:nvSpPr>
        <p:spPr>
          <a:xfrm>
            <a:off x="5148770" y="1556792"/>
            <a:ext cx="3994031" cy="576064"/>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20000"/>
              </a:lnSpc>
            </a:pPr>
            <a:r>
              <a:rPr lang="en-US" altLang="ko-KR" sz="1400" b="1" dirty="0">
                <a:solidFill>
                  <a:schemeClr val="tx1">
                    <a:lumMod val="85000"/>
                    <a:lumOff val="15000"/>
                  </a:schemeClr>
                </a:solidFill>
                <a:latin typeface="맑은 고딕" panose="020B0503020000020004" pitchFamily="50" charset="-127"/>
                <a:ea typeface="맑은 고딕" panose="020B0503020000020004" pitchFamily="50" charset="-127"/>
              </a:rPr>
              <a:t>Red Flag Traffic Law(1890s)</a:t>
            </a:r>
          </a:p>
        </p:txBody>
      </p:sp>
      <p:sp>
        <p:nvSpPr>
          <p:cNvPr id="13" name="직사각형 12"/>
          <p:cNvSpPr/>
          <p:nvPr/>
        </p:nvSpPr>
        <p:spPr>
          <a:xfrm>
            <a:off x="659108" y="5484133"/>
            <a:ext cx="8483693" cy="461665"/>
          </a:xfrm>
          <a:prstGeom prst="rect">
            <a:avLst/>
          </a:prstGeom>
        </p:spPr>
        <p:txBody>
          <a:bodyPr wrap="square">
            <a:spAutoFit/>
          </a:bodyPr>
          <a:lstStyle/>
          <a:p>
            <a:pPr algn="ctr"/>
            <a:r>
              <a:rPr lang="en-US" altLang="ko-KR" sz="2400" b="1" dirty="0" smtClean="0">
                <a:solidFill>
                  <a:srgbClr val="990099"/>
                </a:solidFill>
                <a:latin typeface="맑은 고딕" panose="020B0503020000020004" pitchFamily="50" charset="-127"/>
                <a:ea typeface="맑은 고딕" panose="020B0503020000020004" pitchFamily="50" charset="-127"/>
              </a:rPr>
              <a:t>Continual Reform is required for smooth transition</a:t>
            </a:r>
            <a:endParaRPr lang="en-US" altLang="ko-KR" sz="2400" b="1" dirty="0">
              <a:solidFill>
                <a:srgbClr val="990099"/>
              </a:solidFill>
              <a:latin typeface="맑은 고딕" panose="020B0503020000020004" pitchFamily="50" charset="-127"/>
              <a:ea typeface="맑은 고딕" panose="020B0503020000020004" pitchFamily="50" charset="-127"/>
            </a:endParaRPr>
          </a:p>
        </p:txBody>
      </p:sp>
      <p:pic>
        <p:nvPicPr>
          <p:cNvPr id="11" name="Picture 4" descr="http://techneedle.com/wp-content/uploads/2014/06/taxi-unions-protest-against-ride-sharing-services-like-lyft-uber_2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08" y="1556792"/>
            <a:ext cx="4310764" cy="353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881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a:xfrm>
            <a:off x="1" y="17999"/>
            <a:ext cx="9921552" cy="5355217"/>
          </a:xfrm>
          <a:ln>
            <a:noFill/>
          </a:ln>
        </p:spPr>
        <p:txBody>
          <a:bodyPr wrap="none" lIns="107275" tIns="53637" rIns="107275" bIns="53637" anchor="ctr">
            <a:noAutofit/>
          </a:bodyPr>
          <a:lstStyle/>
          <a:p>
            <a:pPr marL="0">
              <a:lnSpc>
                <a:spcPct val="150000"/>
              </a:lnSpc>
            </a:pPr>
            <a:r>
              <a:rPr lang="en-US" altLang="ko-KR" kern="0" dirty="0">
                <a:latin typeface="+mn-ea"/>
              </a:rPr>
              <a:t/>
            </a:r>
            <a:br>
              <a:rPr lang="en-US" altLang="ko-KR" kern="0" dirty="0">
                <a:latin typeface="+mn-ea"/>
              </a:rPr>
            </a:br>
            <a:r>
              <a:rPr lang="en-US" altLang="ko-KR" kern="0" dirty="0">
                <a:latin typeface="+mn-ea"/>
              </a:rPr>
              <a:t>Korean Initiatives for the</a:t>
            </a:r>
            <a:br>
              <a:rPr lang="en-US" altLang="ko-KR" kern="0" dirty="0">
                <a:latin typeface="+mn-ea"/>
              </a:rPr>
            </a:br>
            <a:r>
              <a:rPr lang="en-US" altLang="ko-KR" kern="0" dirty="0">
                <a:latin typeface="+mn-ea"/>
              </a:rPr>
              <a:t>Software-Oriented Society</a:t>
            </a:r>
            <a:br>
              <a:rPr lang="en-US" altLang="ko-KR" kern="0" dirty="0">
                <a:latin typeface="+mn-ea"/>
              </a:rPr>
            </a:br>
            <a:r>
              <a:rPr lang="en-US" altLang="ko-KR" kern="0" dirty="0">
                <a:latin typeface="+mn-ea"/>
              </a:rPr>
              <a:t/>
            </a:r>
            <a:br>
              <a:rPr lang="en-US" altLang="ko-KR" kern="0" dirty="0">
                <a:latin typeface="+mn-ea"/>
              </a:rPr>
            </a:br>
            <a:endParaRPr lang="en-US" altLang="ko-KR" kern="0" dirty="0">
              <a:latin typeface="+mn-ea"/>
            </a:endParaRPr>
          </a:p>
        </p:txBody>
      </p:sp>
      <p:sp>
        <p:nvSpPr>
          <p:cNvPr id="3" name="타원 2"/>
          <p:cNvSpPr>
            <a:spLocks noChangeAspect="1"/>
          </p:cNvSpPr>
          <p:nvPr/>
        </p:nvSpPr>
        <p:spPr bwMode="auto">
          <a:xfrm>
            <a:off x="552124" y="3900709"/>
            <a:ext cx="1904344" cy="1904555"/>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Build</a:t>
            </a:r>
          </a:p>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Creative</a:t>
            </a:r>
          </a:p>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Economy</a:t>
            </a:r>
          </a:p>
        </p:txBody>
      </p:sp>
      <p:sp>
        <p:nvSpPr>
          <p:cNvPr id="4" name="타원 3"/>
          <p:cNvSpPr>
            <a:spLocks noChangeAspect="1"/>
          </p:cNvSpPr>
          <p:nvPr/>
        </p:nvSpPr>
        <p:spPr bwMode="auto">
          <a:xfrm>
            <a:off x="2851260" y="3900709"/>
            <a:ext cx="1904344" cy="1904555"/>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Strengthen</a:t>
            </a:r>
          </a:p>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R&amp;D</a:t>
            </a:r>
          </a:p>
        </p:txBody>
      </p:sp>
      <p:sp>
        <p:nvSpPr>
          <p:cNvPr id="5" name="타원 4"/>
          <p:cNvSpPr>
            <a:spLocks noChangeAspect="1"/>
          </p:cNvSpPr>
          <p:nvPr/>
        </p:nvSpPr>
        <p:spPr bwMode="auto">
          <a:xfrm>
            <a:off x="5150396" y="3900709"/>
            <a:ext cx="1904344" cy="1904555"/>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Reform</a:t>
            </a:r>
          </a:p>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 Education System</a:t>
            </a:r>
          </a:p>
        </p:txBody>
      </p:sp>
      <p:sp>
        <p:nvSpPr>
          <p:cNvPr id="7" name="타원 6"/>
          <p:cNvSpPr>
            <a:spLocks noChangeAspect="1"/>
          </p:cNvSpPr>
          <p:nvPr/>
        </p:nvSpPr>
        <p:spPr bwMode="auto">
          <a:xfrm>
            <a:off x="7449532" y="3900709"/>
            <a:ext cx="1904344" cy="1904555"/>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Reform</a:t>
            </a:r>
          </a:p>
          <a:p>
            <a:pPr algn="ctr"/>
            <a:r>
              <a:rPr lang="en-US" altLang="ko-KR" sz="1800" b="1" kern="0" dirty="0">
                <a:gradFill>
                  <a:gsLst>
                    <a:gs pos="0">
                      <a:srgbClr val="00338E"/>
                    </a:gs>
                    <a:gs pos="50000">
                      <a:srgbClr val="4615D1"/>
                    </a:gs>
                    <a:gs pos="100000">
                      <a:srgbClr val="004070"/>
                    </a:gs>
                  </a:gsLst>
                  <a:lin ang="0" scaled="1"/>
                </a:gradFill>
                <a:effectLst>
                  <a:glow rad="101600">
                    <a:schemeClr val="bg1"/>
                  </a:glow>
                </a:effectLst>
                <a:latin typeface="+mn-ea"/>
                <a:ea typeface="맑은 고딕" panose="020B0503020000020004" pitchFamily="50" charset="-127"/>
                <a:cs typeface="+mj-cs"/>
              </a:rPr>
              <a:t>Government</a:t>
            </a:r>
          </a:p>
        </p:txBody>
      </p:sp>
    </p:spTree>
    <p:extLst>
      <p:ext uri="{BB962C8B-B14F-4D97-AF65-F5344CB8AC3E}">
        <p14:creationId xmlns:p14="http://schemas.microsoft.com/office/powerpoint/2010/main" val="258448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idx="1"/>
          </p:nvPr>
        </p:nvSpPr>
        <p:spPr/>
        <p:txBody>
          <a:bodyPr/>
          <a:lstStyle/>
          <a:p>
            <a:r>
              <a:rPr lang="en-US" altLang="ko-KR" dirty="0" smtClean="0">
                <a:solidFill>
                  <a:srgbClr val="990099"/>
                </a:solidFill>
              </a:rPr>
              <a:t>aims New Growth Engine, New market and New Jobs</a:t>
            </a:r>
          </a:p>
          <a:p>
            <a:r>
              <a:rPr lang="en-US" altLang="ko-KR" dirty="0" smtClean="0">
                <a:solidFill>
                  <a:srgbClr val="990099"/>
                </a:solidFill>
              </a:rPr>
              <a:t>By Imagination</a:t>
            </a:r>
            <a:r>
              <a:rPr lang="en-US" altLang="ko-KR" dirty="0">
                <a:solidFill>
                  <a:srgbClr val="990099"/>
                </a:solidFill>
              </a:rPr>
              <a:t>, Creativity, Science and Technology</a:t>
            </a:r>
          </a:p>
          <a:p>
            <a:pPr marL="93663" indent="0">
              <a:buNone/>
            </a:pPr>
            <a:endParaRPr lang="en-US" altLang="ko-KR" u="sng" dirty="0" smtClean="0">
              <a:solidFill>
                <a:srgbClr val="3366CC"/>
              </a:solidFill>
            </a:endParaRPr>
          </a:p>
          <a:p>
            <a:r>
              <a:rPr lang="en-US" altLang="ko-KR" dirty="0">
                <a:solidFill>
                  <a:srgbClr val="990099"/>
                </a:solidFill>
                <a:latin typeface="+mn-ea"/>
              </a:rPr>
              <a:t>Agenda for Creative </a:t>
            </a:r>
            <a:r>
              <a:rPr lang="en-US" altLang="ko-KR" dirty="0" smtClean="0">
                <a:solidFill>
                  <a:srgbClr val="990099"/>
                </a:solidFill>
                <a:latin typeface="+mn-ea"/>
              </a:rPr>
              <a:t>Economy</a:t>
            </a:r>
          </a:p>
          <a:p>
            <a:pPr lvl="1"/>
            <a:r>
              <a:rPr lang="en-US" altLang="ko-KR" dirty="0" smtClean="0">
                <a:solidFill>
                  <a:schemeClr val="tx1"/>
                </a:solidFill>
                <a:latin typeface="+mn-ea"/>
              </a:rPr>
              <a:t>Build a Creative Economy Ecosystem</a:t>
            </a:r>
            <a:endParaRPr lang="en-US" altLang="ko-KR" dirty="0">
              <a:solidFill>
                <a:schemeClr val="tx1"/>
              </a:solidFill>
              <a:latin typeface="+mn-ea"/>
            </a:endParaRPr>
          </a:p>
          <a:p>
            <a:pPr lvl="1"/>
            <a:r>
              <a:rPr lang="en-US" altLang="ko-KR" dirty="0">
                <a:solidFill>
                  <a:schemeClr val="tx1"/>
                </a:solidFill>
                <a:latin typeface="+mn-ea"/>
              </a:rPr>
              <a:t>Strengthen </a:t>
            </a:r>
            <a:r>
              <a:rPr lang="en-US" altLang="ko-KR" u="sng" dirty="0" smtClean="0">
                <a:solidFill>
                  <a:srgbClr val="3366CC"/>
                </a:solidFill>
                <a:latin typeface="+mn-ea"/>
              </a:rPr>
              <a:t>R&amp;D </a:t>
            </a:r>
            <a:r>
              <a:rPr lang="en-US" altLang="ko-KR" u="sng" dirty="0">
                <a:solidFill>
                  <a:srgbClr val="3366CC"/>
                </a:solidFill>
                <a:latin typeface="+mn-ea"/>
              </a:rPr>
              <a:t>and </a:t>
            </a:r>
            <a:r>
              <a:rPr lang="en-US" altLang="ko-KR" u="sng" dirty="0" smtClean="0">
                <a:solidFill>
                  <a:srgbClr val="3366CC"/>
                </a:solidFill>
                <a:latin typeface="+mn-ea"/>
              </a:rPr>
              <a:t>Innovative Capacity</a:t>
            </a:r>
            <a:endParaRPr lang="en-US" altLang="ko-KR" u="sng" dirty="0">
              <a:solidFill>
                <a:srgbClr val="3366CC"/>
              </a:solidFill>
              <a:latin typeface="+mn-ea"/>
            </a:endParaRPr>
          </a:p>
          <a:p>
            <a:pPr lvl="1"/>
            <a:r>
              <a:rPr lang="en-US" altLang="ko-KR" dirty="0" smtClean="0">
                <a:solidFill>
                  <a:schemeClr val="tx1"/>
                </a:solidFill>
                <a:latin typeface="+mn-ea"/>
              </a:rPr>
              <a:t>Focus on </a:t>
            </a:r>
            <a:r>
              <a:rPr lang="en-US" altLang="ko-KR" dirty="0">
                <a:solidFill>
                  <a:schemeClr val="tx1"/>
                </a:solidFill>
                <a:latin typeface="+mn-ea"/>
              </a:rPr>
              <a:t>the </a:t>
            </a:r>
            <a:r>
              <a:rPr lang="en-US" altLang="ko-KR" u="sng" dirty="0" smtClean="0">
                <a:solidFill>
                  <a:srgbClr val="3366CC"/>
                </a:solidFill>
                <a:latin typeface="+mn-ea"/>
              </a:rPr>
              <a:t>Software</a:t>
            </a:r>
            <a:r>
              <a:rPr lang="en-US" altLang="ko-KR" dirty="0" smtClean="0">
                <a:solidFill>
                  <a:srgbClr val="C00000"/>
                </a:solidFill>
                <a:latin typeface="+mn-ea"/>
              </a:rPr>
              <a:t> </a:t>
            </a:r>
            <a:r>
              <a:rPr lang="en-US" altLang="ko-KR" dirty="0">
                <a:solidFill>
                  <a:schemeClr val="tx1"/>
                </a:solidFill>
                <a:latin typeface="+mn-ea"/>
              </a:rPr>
              <a:t>and </a:t>
            </a:r>
            <a:r>
              <a:rPr lang="en-US" altLang="ko-KR" dirty="0" smtClean="0">
                <a:solidFill>
                  <a:schemeClr val="tx1"/>
                </a:solidFill>
                <a:latin typeface="+mn-ea"/>
              </a:rPr>
              <a:t>Content </a:t>
            </a:r>
            <a:r>
              <a:rPr lang="en-US" altLang="ko-KR" dirty="0">
                <a:solidFill>
                  <a:schemeClr val="tx1"/>
                </a:solidFill>
                <a:latin typeface="+mn-ea"/>
              </a:rPr>
              <a:t>industries</a:t>
            </a:r>
          </a:p>
          <a:p>
            <a:pPr lvl="1"/>
            <a:r>
              <a:rPr lang="en-US" altLang="ko-KR" dirty="0">
                <a:solidFill>
                  <a:schemeClr val="tx1"/>
                </a:solidFill>
                <a:latin typeface="+mn-ea"/>
              </a:rPr>
              <a:t>International </a:t>
            </a:r>
            <a:r>
              <a:rPr lang="en-US" altLang="ko-KR" dirty="0" smtClean="0">
                <a:solidFill>
                  <a:schemeClr val="tx1"/>
                </a:solidFill>
                <a:latin typeface="+mn-ea"/>
              </a:rPr>
              <a:t>Cooperation </a:t>
            </a:r>
            <a:r>
              <a:rPr lang="en-US" altLang="ko-KR" dirty="0">
                <a:solidFill>
                  <a:schemeClr val="tx1"/>
                </a:solidFill>
                <a:latin typeface="+mn-ea"/>
              </a:rPr>
              <a:t>and </a:t>
            </a:r>
            <a:r>
              <a:rPr lang="en-US" altLang="ko-KR" dirty="0" smtClean="0">
                <a:solidFill>
                  <a:schemeClr val="tx1"/>
                </a:solidFill>
                <a:latin typeface="+mn-ea"/>
              </a:rPr>
              <a:t>Globalization</a:t>
            </a:r>
            <a:endParaRPr lang="en-US" altLang="ko-KR" dirty="0">
              <a:solidFill>
                <a:schemeClr val="tx1"/>
              </a:solidFill>
              <a:latin typeface="+mn-ea"/>
            </a:endParaRPr>
          </a:p>
          <a:p>
            <a:pPr lvl="1"/>
            <a:r>
              <a:rPr lang="en-US" altLang="ko-KR" dirty="0" smtClean="0">
                <a:solidFill>
                  <a:schemeClr val="tx1"/>
                </a:solidFill>
                <a:latin typeface="+mn-ea"/>
              </a:rPr>
              <a:t>Science</a:t>
            </a:r>
            <a:r>
              <a:rPr lang="en-US" altLang="ko-KR" dirty="0">
                <a:solidFill>
                  <a:schemeClr val="tx1"/>
                </a:solidFill>
                <a:latin typeface="+mn-ea"/>
              </a:rPr>
              <a:t>, </a:t>
            </a:r>
            <a:r>
              <a:rPr lang="en-US" altLang="ko-KR" dirty="0">
                <a:latin typeface="+mn-ea"/>
              </a:rPr>
              <a:t>Technology </a:t>
            </a:r>
            <a:r>
              <a:rPr lang="en-US" altLang="ko-KR" dirty="0" smtClean="0">
                <a:latin typeface="+mn-ea"/>
              </a:rPr>
              <a:t>to </a:t>
            </a:r>
            <a:r>
              <a:rPr lang="en-US" altLang="ko-KR" dirty="0">
                <a:latin typeface="+mn-ea"/>
              </a:rPr>
              <a:t>improve </a:t>
            </a:r>
            <a:r>
              <a:rPr lang="en-US" altLang="ko-KR" dirty="0" smtClean="0">
                <a:latin typeface="+mn-ea"/>
              </a:rPr>
              <a:t>people’s </a:t>
            </a:r>
            <a:r>
              <a:rPr lang="en-US" altLang="ko-KR" dirty="0">
                <a:latin typeface="+mn-ea"/>
              </a:rPr>
              <a:t>lives</a:t>
            </a:r>
            <a:endParaRPr lang="en-US" altLang="ko-KR" u="sng" dirty="0">
              <a:solidFill>
                <a:srgbClr val="3366CC"/>
              </a:solidFill>
            </a:endParaRPr>
          </a:p>
        </p:txBody>
      </p:sp>
      <p:sp>
        <p:nvSpPr>
          <p:cNvPr id="3" name="제목 2"/>
          <p:cNvSpPr>
            <a:spLocks noGrp="1"/>
          </p:cNvSpPr>
          <p:nvPr>
            <p:ph type="title"/>
          </p:nvPr>
        </p:nvSpPr>
        <p:spPr/>
        <p:txBody>
          <a:bodyPr/>
          <a:lstStyle/>
          <a:p>
            <a:r>
              <a:rPr lang="en-US" altLang="ko-KR" dirty="0"/>
              <a:t>Creative </a:t>
            </a:r>
            <a:r>
              <a:rPr lang="en-US" altLang="ko-KR" dirty="0" smtClean="0"/>
              <a:t>Economy</a:t>
            </a:r>
            <a:endParaRPr lang="ko-KR" altLang="en-US" dirty="0"/>
          </a:p>
        </p:txBody>
      </p:sp>
      <p:sp>
        <p:nvSpPr>
          <p:cNvPr id="5" name="텍스트 개체 틀 4"/>
          <p:cNvSpPr>
            <a:spLocks noGrp="1"/>
          </p:cNvSpPr>
          <p:nvPr>
            <p:ph type="body" sz="quarter" idx="10"/>
          </p:nvPr>
        </p:nvSpPr>
        <p:spPr/>
        <p:txBody>
          <a:bodyPr/>
          <a:lstStyle/>
          <a:p>
            <a:endParaRPr lang="ko-KR" altLang="en-US"/>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200" y="2780928"/>
            <a:ext cx="2716714" cy="330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4033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380492" y="1065312"/>
            <a:ext cx="9145016" cy="5661248"/>
          </a:xfrm>
        </p:spPr>
        <p:txBody>
          <a:bodyPr/>
          <a:lstStyle/>
          <a:p>
            <a:r>
              <a:rPr lang="en-US" altLang="ko-KR" dirty="0" smtClean="0"/>
              <a:t>Korea has the World best Internet and Mobile Infra</a:t>
            </a:r>
          </a:p>
          <a:p>
            <a:r>
              <a:rPr lang="en-US" altLang="ko-KR" dirty="0" smtClean="0"/>
              <a:t>Center for Creative Economy and Innovation (CCEI)</a:t>
            </a:r>
          </a:p>
          <a:p>
            <a:pPr lvl="1"/>
            <a:r>
              <a:rPr lang="en-US" altLang="ko-KR" dirty="0" smtClean="0"/>
              <a:t>Provide Incubation, Acceleration, Maker Space, Seed funding</a:t>
            </a:r>
          </a:p>
          <a:p>
            <a:pPr lvl="1"/>
            <a:r>
              <a:rPr lang="en-US" altLang="ko-KR" dirty="0" smtClean="0"/>
              <a:t>Social activities such as Startup Weekend and </a:t>
            </a:r>
            <a:r>
              <a:rPr lang="en-US" altLang="ko-KR" dirty="0" err="1" smtClean="0"/>
              <a:t>Hackathone</a:t>
            </a:r>
            <a:endParaRPr lang="en-US" altLang="ko-KR" dirty="0" smtClean="0"/>
          </a:p>
          <a:p>
            <a:r>
              <a:rPr lang="en-US" altLang="ko-KR" dirty="0" smtClean="0"/>
              <a:t>Government’s Support for R&amp;D and Training</a:t>
            </a:r>
          </a:p>
          <a:p>
            <a:endParaRPr lang="ko-KR" altLang="en-US" dirty="0"/>
          </a:p>
        </p:txBody>
      </p:sp>
      <p:sp>
        <p:nvSpPr>
          <p:cNvPr id="3" name="제목 2"/>
          <p:cNvSpPr>
            <a:spLocks noGrp="1"/>
          </p:cNvSpPr>
          <p:nvPr>
            <p:ph type="title"/>
          </p:nvPr>
        </p:nvSpPr>
        <p:spPr/>
        <p:txBody>
          <a:bodyPr/>
          <a:lstStyle/>
          <a:p>
            <a:r>
              <a:rPr lang="en-US" altLang="ko-KR" dirty="0" smtClean="0"/>
              <a:t>Creative Economy by fostering Startups</a:t>
            </a:r>
            <a:endParaRPr lang="ko-KR" altLang="en-US" dirty="0"/>
          </a:p>
        </p:txBody>
      </p:sp>
      <p:sp>
        <p:nvSpPr>
          <p:cNvPr id="4" name="텍스트 개체 틀 3"/>
          <p:cNvSpPr>
            <a:spLocks noGrp="1"/>
          </p:cNvSpPr>
          <p:nvPr>
            <p:ph type="body" sz="quarter" idx="10"/>
          </p:nvPr>
        </p:nvSpPr>
        <p:spPr/>
        <p:txBody>
          <a:bodyPr/>
          <a:lstStyle/>
          <a:p>
            <a:r>
              <a:rPr lang="fr-FR" altLang="ko-KR" smtClean="0"/>
              <a:t>[Source : http://www.kised.or.kr/, http://www.pangyotechnovalley.org/eng/introduction/sub_2.asp, http://www.businesskorea.co.kr/, http://english1.president.go.kr/]</a:t>
            </a:r>
            <a:endParaRPr lang="fr-FR" altLang="ko-KR" dirty="0"/>
          </a:p>
        </p:txBody>
      </p:sp>
      <p:grpSp>
        <p:nvGrpSpPr>
          <p:cNvPr id="9" name="그룹 8"/>
          <p:cNvGrpSpPr/>
          <p:nvPr/>
        </p:nvGrpSpPr>
        <p:grpSpPr>
          <a:xfrm>
            <a:off x="4241546" y="3765985"/>
            <a:ext cx="5322018" cy="2543335"/>
            <a:chOff x="3959409" y="3877032"/>
            <a:chExt cx="5322018" cy="2543335"/>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617" t="15862" r="5734"/>
            <a:stretch/>
          </p:blipFill>
          <p:spPr bwMode="auto">
            <a:xfrm>
              <a:off x="3959409" y="3877032"/>
              <a:ext cx="2536166" cy="195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3239" r="27195"/>
            <a:stretch/>
          </p:blipFill>
          <p:spPr bwMode="auto">
            <a:xfrm>
              <a:off x="6495575" y="3877032"/>
              <a:ext cx="2785852" cy="195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직사각형 5"/>
            <p:cNvSpPr/>
            <p:nvPr/>
          </p:nvSpPr>
          <p:spPr>
            <a:xfrm>
              <a:off x="3959409" y="5835592"/>
              <a:ext cx="5322018" cy="584775"/>
            </a:xfrm>
            <a:prstGeom prst="rect">
              <a:avLst/>
            </a:prstGeom>
          </p:spPr>
          <p:txBody>
            <a:bodyPr wrap="square">
              <a:spAutoFit/>
            </a:bodyPr>
            <a:lstStyle/>
            <a:p>
              <a:pPr algn="ctr"/>
              <a:r>
                <a:rPr lang="en-US" altLang="ko-KR" b="1" dirty="0">
                  <a:solidFill>
                    <a:srgbClr val="990099"/>
                  </a:solidFill>
                  <a:latin typeface="+mn-ea"/>
                  <a:ea typeface="맑은 고딕" panose="020B0503020000020004" pitchFamily="50" charset="-127"/>
                </a:rPr>
                <a:t>Fostering business startup activities is </a:t>
              </a:r>
              <a:endParaRPr lang="en-US" altLang="ko-KR" b="1" dirty="0" smtClean="0">
                <a:solidFill>
                  <a:srgbClr val="990099"/>
                </a:solidFill>
                <a:latin typeface="+mn-ea"/>
                <a:ea typeface="맑은 고딕" panose="020B0503020000020004" pitchFamily="50" charset="-127"/>
              </a:endParaRPr>
            </a:p>
            <a:p>
              <a:pPr algn="ctr"/>
              <a:r>
                <a:rPr lang="en-US" altLang="ko-KR" b="1" dirty="0" smtClean="0">
                  <a:solidFill>
                    <a:srgbClr val="990099"/>
                  </a:solidFill>
                  <a:latin typeface="+mn-ea"/>
                  <a:ea typeface="맑은 고딕" panose="020B0503020000020004" pitchFamily="50" charset="-127"/>
                </a:rPr>
                <a:t>the </a:t>
              </a:r>
              <a:r>
                <a:rPr lang="en-US" altLang="ko-KR" b="1" dirty="0">
                  <a:solidFill>
                    <a:srgbClr val="990099"/>
                  </a:solidFill>
                  <a:latin typeface="+mn-ea"/>
                  <a:ea typeface="맑은 고딕" panose="020B0503020000020004" pitchFamily="50" charset="-127"/>
                </a:rPr>
                <a:t>key to a creative economy</a:t>
              </a:r>
              <a:endParaRPr lang="ko-KR" altLang="en-US" b="1" dirty="0">
                <a:solidFill>
                  <a:srgbClr val="990099"/>
                </a:solidFill>
                <a:latin typeface="+mn-ea"/>
                <a:ea typeface="맑은 고딕" panose="020B0503020000020004" pitchFamily="50" charset="-127"/>
              </a:endParaRPr>
            </a:p>
          </p:txBody>
        </p:sp>
      </p:grpSp>
      <p:grpSp>
        <p:nvGrpSpPr>
          <p:cNvPr id="8" name="그룹 7"/>
          <p:cNvGrpSpPr/>
          <p:nvPr/>
        </p:nvGrpSpPr>
        <p:grpSpPr>
          <a:xfrm>
            <a:off x="734082" y="3446252"/>
            <a:ext cx="3354822" cy="3223108"/>
            <a:chOff x="497032" y="3446252"/>
            <a:chExt cx="3354822" cy="3223108"/>
          </a:xfrm>
        </p:grpSpPr>
        <p:pic>
          <p:nvPicPr>
            <p:cNvPr id="5" name="Picture 2" descr="http://www.msip.go.kr/webzine/img.do?p=/webzine/dext5/2014/10/20141024_170546162_2549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57" t="2164" r="3642" b="2149"/>
            <a:stretch/>
          </p:blipFill>
          <p:spPr bwMode="auto">
            <a:xfrm>
              <a:off x="497032" y="3446252"/>
              <a:ext cx="3354822" cy="32231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모서리가 둥근 직사각형 6"/>
            <p:cNvSpPr/>
            <p:nvPr/>
          </p:nvSpPr>
          <p:spPr bwMode="auto">
            <a:xfrm>
              <a:off x="1077909" y="3463800"/>
              <a:ext cx="2218907" cy="284526"/>
            </a:xfrm>
            <a:prstGeom prst="roundRect">
              <a:avLst>
                <a:gd name="adj" fmla="val 50000"/>
              </a:avLst>
            </a:prstGeom>
            <a:solidFill>
              <a:srgbClr val="FF9933"/>
            </a:solidFill>
            <a:ln w="9525">
              <a:noFill/>
              <a:round/>
              <a:headEnd/>
              <a:tailEnd/>
            </a:ln>
          </p:spPr>
          <p:txBody>
            <a:bodyPr wrap="none" rtlCol="0" anchor="ctr"/>
            <a:lstStyle/>
            <a:p>
              <a:pPr algn="ctr"/>
              <a:r>
                <a:rPr lang="en-US" altLang="ko-KR" sz="1400" b="1" dirty="0">
                  <a:solidFill>
                    <a:schemeClr val="bg1"/>
                  </a:solidFill>
                  <a:latin typeface="+mn-ea"/>
                  <a:ea typeface="+mn-ea"/>
                </a:rPr>
                <a:t>CCEIs </a:t>
              </a:r>
              <a:r>
                <a:rPr lang="en-US" altLang="ko-KR" sz="1400" b="1" dirty="0" smtClean="0">
                  <a:solidFill>
                    <a:schemeClr val="bg1"/>
                  </a:solidFill>
                  <a:latin typeface="+mn-ea"/>
                  <a:ea typeface="+mn-ea"/>
                </a:rPr>
                <a:t>Status</a:t>
              </a:r>
              <a:endParaRPr lang="en-US" altLang="ko-KR" sz="1400" b="1" dirty="0">
                <a:solidFill>
                  <a:schemeClr val="bg1"/>
                </a:solidFill>
                <a:latin typeface="+mn-ea"/>
                <a:ea typeface="+mn-ea"/>
              </a:endParaRPr>
            </a:p>
          </p:txBody>
        </p:sp>
      </p:grpSp>
    </p:spTree>
    <p:extLst>
      <p:ext uri="{BB962C8B-B14F-4D97-AF65-F5344CB8AC3E}">
        <p14:creationId xmlns:p14="http://schemas.microsoft.com/office/powerpoint/2010/main" val="657028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r>
              <a:rPr lang="en-US" altLang="ko-KR" dirty="0"/>
              <a:t>Korea’s R&amp;D Investment : World Top as the percentage of GDP (4.15%)</a:t>
            </a:r>
          </a:p>
          <a:p>
            <a:r>
              <a:rPr lang="en-US" altLang="ko-KR" dirty="0" smtClean="0"/>
              <a:t>Korean government R&amp;D budget : 16 billion US$ in 2015</a:t>
            </a:r>
          </a:p>
          <a:p>
            <a:r>
              <a:rPr lang="en-US" altLang="ko-KR" dirty="0" smtClean="0"/>
              <a:t>R&amp;D Focused on the IT, Bio and basic Sciences </a:t>
            </a:r>
          </a:p>
          <a:p>
            <a:pPr lvl="1"/>
            <a:r>
              <a:rPr lang="en-US" altLang="ko-KR" dirty="0" smtClean="0"/>
              <a:t>MSIP’s K-ICT Initiative</a:t>
            </a:r>
            <a:r>
              <a:rPr lang="ko-KR" altLang="en-US" dirty="0"/>
              <a:t> </a:t>
            </a:r>
            <a:r>
              <a:rPr lang="en-US" altLang="ko-KR" dirty="0" smtClean="0"/>
              <a:t>for SW-oriented Society</a:t>
            </a:r>
          </a:p>
        </p:txBody>
      </p:sp>
      <p:sp>
        <p:nvSpPr>
          <p:cNvPr id="3" name="제목 2"/>
          <p:cNvSpPr>
            <a:spLocks noGrp="1"/>
          </p:cNvSpPr>
          <p:nvPr>
            <p:ph type="title"/>
          </p:nvPr>
        </p:nvSpPr>
        <p:spPr/>
        <p:txBody>
          <a:bodyPr/>
          <a:lstStyle/>
          <a:p>
            <a:r>
              <a:rPr lang="en-US" altLang="ko-KR" dirty="0" smtClean="0"/>
              <a:t>Strengthening R&amp;D Activity</a:t>
            </a:r>
            <a:endParaRPr lang="ko-KR" altLang="en-US" dirty="0"/>
          </a:p>
        </p:txBody>
      </p:sp>
      <p:sp>
        <p:nvSpPr>
          <p:cNvPr id="7" name="텍스트 개체 틀 6"/>
          <p:cNvSpPr>
            <a:spLocks noGrp="1"/>
          </p:cNvSpPr>
          <p:nvPr>
            <p:ph type="body" sz="quarter" idx="10"/>
          </p:nvPr>
        </p:nvSpPr>
        <p:spPr/>
        <p:txBody>
          <a:bodyPr/>
          <a:lstStyle/>
          <a:p>
            <a:endParaRPr lang="ko-KR" altLang="en-US"/>
          </a:p>
        </p:txBody>
      </p:sp>
      <p:sp>
        <p:nvSpPr>
          <p:cNvPr id="20" name="AutoShape 102"/>
          <p:cNvSpPr>
            <a:spLocks noChangeArrowheads="1"/>
          </p:cNvSpPr>
          <p:nvPr/>
        </p:nvSpPr>
        <p:spPr bwMode="auto">
          <a:xfrm>
            <a:off x="6306022" y="3861048"/>
            <a:ext cx="3327498" cy="648072"/>
          </a:xfrm>
          <a:prstGeom prst="homePlate">
            <a:avLst>
              <a:gd name="adj" fmla="val 31585"/>
            </a:avLst>
          </a:prstGeom>
          <a:gradFill rotWithShape="0">
            <a:gsLst>
              <a:gs pos="0">
                <a:srgbClr val="4F81BD">
                  <a:lumMod val="20000"/>
                  <a:lumOff val="80000"/>
                </a:srgbClr>
              </a:gs>
              <a:gs pos="100000">
                <a:srgbClr val="00B0F0"/>
              </a:gs>
            </a:gsLst>
            <a:lin ang="0" scaled="1"/>
          </a:gradFill>
          <a:ln>
            <a:noFill/>
          </a:ln>
          <a:effectLst>
            <a:outerShdw blurRad="50800" dist="38100" algn="tl" rotWithShape="0">
              <a:prstClr val="black">
                <a:alpha val="40000"/>
              </a:prstClr>
            </a:outerShdw>
          </a:effectLst>
          <a:extLst/>
        </p:spPr>
        <p:txBody>
          <a:bodyPr wrap="square" anchor="ctr">
            <a:noAutofit/>
          </a:bodyPr>
          <a:lstStyle/>
          <a:p>
            <a:pPr marL="534988" fontAlgn="auto" latinLnBrk="0">
              <a:spcBef>
                <a:spcPts val="0"/>
              </a:spcBef>
              <a:spcAft>
                <a:spcPts val="0"/>
              </a:spcAft>
            </a:pPr>
            <a:r>
              <a:rPr lang="en-US" altLang="ko-KR" b="1" dirty="0">
                <a:latin typeface="+mn-ea"/>
                <a:ea typeface="맑은 고딕" panose="020B0503020000020004" pitchFamily="50" charset="-127"/>
              </a:rPr>
              <a:t>Strengthen global </a:t>
            </a:r>
            <a:endParaRPr lang="en-US" altLang="ko-KR" b="1" dirty="0" smtClean="0">
              <a:latin typeface="+mn-ea"/>
              <a:ea typeface="맑은 고딕" panose="020B0503020000020004" pitchFamily="50" charset="-127"/>
            </a:endParaRPr>
          </a:p>
          <a:p>
            <a:pPr marL="534988" fontAlgn="auto" latinLnBrk="0">
              <a:spcBef>
                <a:spcPts val="0"/>
              </a:spcBef>
              <a:spcAft>
                <a:spcPts val="0"/>
              </a:spcAft>
            </a:pPr>
            <a:r>
              <a:rPr lang="en-US" altLang="ko-KR" b="1" dirty="0" smtClean="0">
                <a:latin typeface="+mn-ea"/>
                <a:ea typeface="맑은 고딕" panose="020B0503020000020004" pitchFamily="50" charset="-127"/>
              </a:rPr>
              <a:t>cooperation </a:t>
            </a:r>
            <a:endParaRPr lang="en-US" altLang="ko-KR" b="1" dirty="0">
              <a:latin typeface="+mn-ea"/>
              <a:ea typeface="맑은 고딕" panose="020B0503020000020004" pitchFamily="50" charset="-127"/>
            </a:endParaRPr>
          </a:p>
        </p:txBody>
      </p:sp>
      <p:sp>
        <p:nvSpPr>
          <p:cNvPr id="19" name="AutoShape 102"/>
          <p:cNvSpPr>
            <a:spLocks noChangeArrowheads="1"/>
          </p:cNvSpPr>
          <p:nvPr/>
        </p:nvSpPr>
        <p:spPr bwMode="auto">
          <a:xfrm>
            <a:off x="3476836" y="3861048"/>
            <a:ext cx="3327498" cy="648072"/>
          </a:xfrm>
          <a:prstGeom prst="homePlate">
            <a:avLst>
              <a:gd name="adj" fmla="val 31585"/>
            </a:avLst>
          </a:prstGeom>
          <a:gradFill rotWithShape="0">
            <a:gsLst>
              <a:gs pos="0">
                <a:srgbClr val="4F81BD">
                  <a:lumMod val="20000"/>
                  <a:lumOff val="80000"/>
                </a:srgbClr>
              </a:gs>
              <a:gs pos="100000">
                <a:srgbClr val="00B0F0"/>
              </a:gs>
            </a:gsLst>
            <a:lin ang="0" scaled="1"/>
          </a:gradFill>
          <a:ln>
            <a:noFill/>
          </a:ln>
          <a:effectLst>
            <a:outerShdw blurRad="50800" dist="38100" algn="tl" rotWithShape="0">
              <a:prstClr val="black">
                <a:alpha val="40000"/>
              </a:prstClr>
            </a:outerShdw>
          </a:effectLst>
          <a:extLst/>
        </p:spPr>
        <p:txBody>
          <a:bodyPr wrap="square" anchor="ctr">
            <a:noAutofit/>
          </a:bodyPr>
          <a:lstStyle/>
          <a:p>
            <a:pPr marL="449263" fontAlgn="auto" latinLnBrk="0">
              <a:spcBef>
                <a:spcPts val="0"/>
              </a:spcBef>
              <a:spcAft>
                <a:spcPts val="0"/>
              </a:spcAft>
            </a:pPr>
            <a:r>
              <a:rPr lang="en-US" altLang="ko-KR" b="1" dirty="0">
                <a:latin typeface="+mn-ea"/>
                <a:ea typeface="맑은 고딕" panose="020B0503020000020004" pitchFamily="50" charset="-127"/>
              </a:rPr>
              <a:t>Enlarge investment of ICT convergence </a:t>
            </a:r>
          </a:p>
        </p:txBody>
      </p:sp>
      <p:sp>
        <p:nvSpPr>
          <p:cNvPr id="18" name="AutoShape 102"/>
          <p:cNvSpPr>
            <a:spLocks noChangeArrowheads="1"/>
          </p:cNvSpPr>
          <p:nvPr/>
        </p:nvSpPr>
        <p:spPr bwMode="auto">
          <a:xfrm>
            <a:off x="560512" y="3861048"/>
            <a:ext cx="3327498" cy="648072"/>
          </a:xfrm>
          <a:prstGeom prst="homePlate">
            <a:avLst>
              <a:gd name="adj" fmla="val 31585"/>
            </a:avLst>
          </a:prstGeom>
          <a:gradFill rotWithShape="0">
            <a:gsLst>
              <a:gs pos="0">
                <a:srgbClr val="4F81BD">
                  <a:lumMod val="20000"/>
                  <a:lumOff val="80000"/>
                </a:srgbClr>
              </a:gs>
              <a:gs pos="100000">
                <a:srgbClr val="00B0F0"/>
              </a:gs>
            </a:gsLst>
            <a:lin ang="0" scaled="1"/>
          </a:gradFill>
          <a:ln>
            <a:noFill/>
          </a:ln>
          <a:effectLst>
            <a:outerShdw blurRad="50800" dist="38100" algn="tl" rotWithShape="0">
              <a:prstClr val="black">
                <a:alpha val="40000"/>
              </a:prstClr>
            </a:outerShdw>
          </a:effectLst>
          <a:extLst/>
        </p:spPr>
        <p:txBody>
          <a:bodyPr wrap="square" anchor="ctr">
            <a:noAutofit/>
          </a:bodyPr>
          <a:lstStyle/>
          <a:p>
            <a:pPr marL="180975" fontAlgn="auto" latinLnBrk="0">
              <a:spcBef>
                <a:spcPts val="0"/>
              </a:spcBef>
              <a:spcAft>
                <a:spcPts val="0"/>
              </a:spcAft>
            </a:pPr>
            <a:r>
              <a:rPr lang="en-US" altLang="ko-KR" b="1" dirty="0">
                <a:latin typeface="+mn-ea"/>
                <a:ea typeface="맑은 고딕" panose="020B0503020000020004" pitchFamily="50" charset="-127"/>
              </a:rPr>
              <a:t>Fundamental improvement </a:t>
            </a:r>
            <a:endParaRPr lang="en-US" altLang="ko-KR" b="1" dirty="0" smtClean="0">
              <a:latin typeface="+mn-ea"/>
              <a:ea typeface="맑은 고딕" panose="020B0503020000020004" pitchFamily="50" charset="-127"/>
            </a:endParaRPr>
          </a:p>
          <a:p>
            <a:pPr marL="180975" fontAlgn="auto" latinLnBrk="0">
              <a:spcBef>
                <a:spcPts val="0"/>
              </a:spcBef>
              <a:spcAft>
                <a:spcPts val="0"/>
              </a:spcAft>
            </a:pPr>
            <a:r>
              <a:rPr lang="en-US" altLang="ko-KR" b="1" dirty="0" smtClean="0">
                <a:latin typeface="+mn-ea"/>
                <a:ea typeface="맑은 고딕" panose="020B0503020000020004" pitchFamily="50" charset="-127"/>
              </a:rPr>
              <a:t>of </a:t>
            </a:r>
            <a:r>
              <a:rPr lang="en-US" altLang="ko-KR" b="1" dirty="0">
                <a:latin typeface="+mn-ea"/>
                <a:ea typeface="맑은 고딕" panose="020B0503020000020004" pitchFamily="50" charset="-127"/>
              </a:rPr>
              <a:t>the ICT </a:t>
            </a:r>
            <a:r>
              <a:rPr lang="en-US" altLang="ko-KR" b="1" dirty="0" smtClean="0">
                <a:latin typeface="+mn-ea"/>
                <a:ea typeface="맑은 고딕" panose="020B0503020000020004" pitchFamily="50" charset="-127"/>
              </a:rPr>
              <a:t>industry</a:t>
            </a:r>
            <a:endParaRPr lang="ko-KR" altLang="en-US" b="1" dirty="0">
              <a:latin typeface="+mn-ea"/>
              <a:ea typeface="맑은 고딕" panose="020B0503020000020004" pitchFamily="50" charset="-127"/>
            </a:endParaRPr>
          </a:p>
        </p:txBody>
      </p:sp>
      <p:sp>
        <p:nvSpPr>
          <p:cNvPr id="15" name="타원 14"/>
          <p:cNvSpPr>
            <a:spLocks noChangeAspect="1"/>
          </p:cNvSpPr>
          <p:nvPr/>
        </p:nvSpPr>
        <p:spPr bwMode="auto">
          <a:xfrm>
            <a:off x="671561" y="4693833"/>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Digital</a:t>
            </a:r>
          </a:p>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Contents</a:t>
            </a:r>
          </a:p>
        </p:txBody>
      </p:sp>
      <p:sp>
        <p:nvSpPr>
          <p:cNvPr id="16" name="타원 15"/>
          <p:cNvSpPr>
            <a:spLocks noChangeAspect="1"/>
          </p:cNvSpPr>
          <p:nvPr/>
        </p:nvSpPr>
        <p:spPr bwMode="auto">
          <a:xfrm>
            <a:off x="1591475" y="5341905"/>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Big Data</a:t>
            </a:r>
          </a:p>
        </p:txBody>
      </p:sp>
      <p:sp>
        <p:nvSpPr>
          <p:cNvPr id="17" name="타원 16"/>
          <p:cNvSpPr>
            <a:spLocks noChangeAspect="1"/>
          </p:cNvSpPr>
          <p:nvPr/>
        </p:nvSpPr>
        <p:spPr bwMode="auto">
          <a:xfrm>
            <a:off x="2564245" y="4693833"/>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a:solidFill>
                  <a:srgbClr val="0066CC"/>
                </a:solidFill>
                <a:latin typeface="맑은 고딕" panose="020B0503020000020004" pitchFamily="50" charset="-127"/>
                <a:ea typeface="맑은 고딕" panose="020B0503020000020004" pitchFamily="50" charset="-127"/>
              </a:rPr>
              <a:t>5G </a:t>
            </a:r>
          </a:p>
          <a:p>
            <a:pPr algn="ctr"/>
            <a:r>
              <a:rPr lang="en-US" altLang="ko-KR" sz="1800" b="1" dirty="0">
                <a:solidFill>
                  <a:srgbClr val="0066CC"/>
                </a:solidFill>
                <a:latin typeface="맑은 고딕" panose="020B0503020000020004" pitchFamily="50" charset="-127"/>
                <a:ea typeface="맑은 고딕" panose="020B0503020000020004" pitchFamily="50" charset="-127"/>
              </a:rPr>
              <a:t>Wireless</a:t>
            </a:r>
          </a:p>
        </p:txBody>
      </p:sp>
      <p:sp>
        <p:nvSpPr>
          <p:cNvPr id="27" name="타원 26"/>
          <p:cNvSpPr>
            <a:spLocks noChangeAspect="1"/>
          </p:cNvSpPr>
          <p:nvPr/>
        </p:nvSpPr>
        <p:spPr bwMode="auto">
          <a:xfrm>
            <a:off x="3520097" y="5341905"/>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UHD</a:t>
            </a:r>
          </a:p>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TV</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
        <p:nvSpPr>
          <p:cNvPr id="29" name="타원 28"/>
          <p:cNvSpPr>
            <a:spLocks noChangeAspect="1"/>
          </p:cNvSpPr>
          <p:nvPr/>
        </p:nvSpPr>
        <p:spPr bwMode="auto">
          <a:xfrm>
            <a:off x="8378196" y="4693833"/>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Security</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
        <p:nvSpPr>
          <p:cNvPr id="30" name="타원 29"/>
          <p:cNvSpPr>
            <a:spLocks noChangeAspect="1"/>
          </p:cNvSpPr>
          <p:nvPr/>
        </p:nvSpPr>
        <p:spPr bwMode="auto">
          <a:xfrm>
            <a:off x="6380669" y="4693833"/>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Cloud</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
        <p:nvSpPr>
          <p:cNvPr id="31" name="타원 30"/>
          <p:cNvSpPr>
            <a:spLocks noChangeAspect="1"/>
          </p:cNvSpPr>
          <p:nvPr/>
        </p:nvSpPr>
        <p:spPr bwMode="auto">
          <a:xfrm>
            <a:off x="7383314" y="5341905"/>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err="1" smtClean="0">
                <a:solidFill>
                  <a:srgbClr val="0066CC"/>
                </a:solidFill>
                <a:latin typeface="맑은 고딕" panose="020B0503020000020004" pitchFamily="50" charset="-127"/>
                <a:ea typeface="맑은 고딕" panose="020B0503020000020004" pitchFamily="50" charset="-127"/>
              </a:rPr>
              <a:t>IoT</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
        <p:nvSpPr>
          <p:cNvPr id="32" name="타원 31"/>
          <p:cNvSpPr>
            <a:spLocks noChangeAspect="1"/>
          </p:cNvSpPr>
          <p:nvPr/>
        </p:nvSpPr>
        <p:spPr bwMode="auto">
          <a:xfrm>
            <a:off x="4436453" y="4693833"/>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Smart </a:t>
            </a:r>
          </a:p>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Device</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
        <p:nvSpPr>
          <p:cNvPr id="33" name="타원 32"/>
          <p:cNvSpPr>
            <a:spLocks noChangeAspect="1"/>
          </p:cNvSpPr>
          <p:nvPr/>
        </p:nvSpPr>
        <p:spPr bwMode="auto">
          <a:xfrm>
            <a:off x="5407899" y="5341905"/>
            <a:ext cx="1111308" cy="1111431"/>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66CC"/>
                </a:solidFill>
                <a:latin typeface="맑은 고딕" panose="020B0503020000020004" pitchFamily="50" charset="-127"/>
                <a:ea typeface="맑은 고딕" panose="020B0503020000020004" pitchFamily="50" charset="-127"/>
              </a:rPr>
              <a:t>Software</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8993493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272480" y="1196752"/>
            <a:ext cx="9253028" cy="5661248"/>
          </a:xfrm>
        </p:spPr>
        <p:txBody>
          <a:bodyPr wrap="none"/>
          <a:lstStyle/>
          <a:p>
            <a:pPr marL="85725" indent="0">
              <a:buNone/>
            </a:pPr>
            <a:r>
              <a:rPr lang="en-US" altLang="ko-KR" dirty="0"/>
              <a:t>Manufacturing innovation through </a:t>
            </a:r>
            <a:r>
              <a:rPr lang="en-US" altLang="ko-KR" dirty="0" smtClean="0"/>
              <a:t>IT and Automation</a:t>
            </a:r>
            <a:endParaRPr lang="en-US" altLang="ko-KR" dirty="0"/>
          </a:p>
          <a:p>
            <a:pPr marL="93663" indent="0">
              <a:buNone/>
            </a:pPr>
            <a:endParaRPr lang="ko-KR" altLang="en-US" dirty="0"/>
          </a:p>
        </p:txBody>
      </p:sp>
      <p:sp>
        <p:nvSpPr>
          <p:cNvPr id="3" name="제목 2"/>
          <p:cNvSpPr>
            <a:spLocks noGrp="1"/>
          </p:cNvSpPr>
          <p:nvPr>
            <p:ph type="title"/>
          </p:nvPr>
        </p:nvSpPr>
        <p:spPr/>
        <p:txBody>
          <a:bodyPr/>
          <a:lstStyle/>
          <a:p>
            <a:r>
              <a:rPr lang="en-US" altLang="ko-KR" dirty="0"/>
              <a:t>R&amp;D </a:t>
            </a:r>
            <a:r>
              <a:rPr lang="en-US" altLang="ko-KR" dirty="0" smtClean="0"/>
              <a:t>on Smart Factory Project</a:t>
            </a:r>
            <a:endParaRPr lang="ko-KR" altLang="en-US" dirty="0"/>
          </a:p>
        </p:txBody>
      </p:sp>
      <p:sp>
        <p:nvSpPr>
          <p:cNvPr id="4" name="텍스트 개체 틀 3"/>
          <p:cNvSpPr>
            <a:spLocks noGrp="1"/>
          </p:cNvSpPr>
          <p:nvPr>
            <p:ph type="body" sz="quarter" idx="10"/>
          </p:nvPr>
        </p:nvSpPr>
        <p:spPr/>
        <p:txBody>
          <a:bodyPr/>
          <a:lstStyle/>
          <a:p>
            <a:r>
              <a:rPr lang="en-US" altLang="ko-KR" dirty="0"/>
              <a:t>Source: MOXA, Smart I/O </a:t>
            </a:r>
            <a:r>
              <a:rPr lang="en-US" altLang="ko-KR" dirty="0" smtClean="0"/>
              <a:t>Solution</a:t>
            </a:r>
            <a:endParaRPr lang="en-US" altLang="ko-KR"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04" y="1927764"/>
            <a:ext cx="8989711" cy="382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직사각형 6"/>
          <p:cNvSpPr/>
          <p:nvPr/>
        </p:nvSpPr>
        <p:spPr>
          <a:xfrm>
            <a:off x="696963" y="5949280"/>
            <a:ext cx="8512074" cy="720080"/>
          </a:xfrm>
          <a:prstGeom prst="rect">
            <a:avLst/>
          </a:prstGeom>
          <a:ln>
            <a:noFill/>
          </a:ln>
        </p:spPr>
        <p:txBody>
          <a:bodyPr wrap="none" lIns="107275" tIns="53637" rIns="107275" bIns="53637" anchor="b">
            <a:noAutofit/>
          </a:bodyPr>
          <a:lstStyle/>
          <a:p>
            <a:pPr algn="ctr" defTabSz="1072743" latinLnBrk="0"/>
            <a:r>
              <a:rPr lang="en-US" altLang="ko-KR" sz="2000" b="1"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rPr>
              <a:t>Ministry of Trade, Industry and Energy aims to expand </a:t>
            </a:r>
            <a:r>
              <a:rPr lang="en-US" altLang="ko-KR" sz="2000" b="1" dirty="0" smtClean="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rPr>
              <a:t>smart</a:t>
            </a:r>
          </a:p>
          <a:p>
            <a:pPr algn="ctr" defTabSz="1072743" latinLnBrk="0"/>
            <a:r>
              <a:rPr lang="en-US" altLang="ko-KR" sz="2000" b="1" dirty="0" smtClean="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rPr>
              <a:t>factories </a:t>
            </a:r>
            <a:r>
              <a:rPr lang="en-US" altLang="ko-KR" sz="2000" b="1" dirty="0">
                <a:gradFill>
                  <a:gsLst>
                    <a:gs pos="0">
                      <a:srgbClr val="00338E"/>
                    </a:gs>
                    <a:gs pos="50000">
                      <a:srgbClr val="4615D1"/>
                    </a:gs>
                    <a:gs pos="100000">
                      <a:srgbClr val="004070"/>
                    </a:gs>
                  </a:gsLst>
                  <a:lin ang="0" scaled="1"/>
                </a:gradFill>
                <a:effectLst>
                  <a:glow rad="101600">
                    <a:schemeClr val="bg1"/>
                  </a:glow>
                </a:effectLst>
                <a:latin typeface="맑은 고딕" panose="020B0503020000020004" pitchFamily="50" charset="-127"/>
                <a:ea typeface="맑은 고딕" panose="020B0503020000020004" pitchFamily="50" charset="-127"/>
                <a:cs typeface="+mj-cs"/>
              </a:rPr>
              <a:t>to 1,000 this year and 10,000 by 2020</a:t>
            </a:r>
          </a:p>
        </p:txBody>
      </p:sp>
    </p:spTree>
    <p:extLst>
      <p:ext uri="{BB962C8B-B14F-4D97-AF65-F5344CB8AC3E}">
        <p14:creationId xmlns:p14="http://schemas.microsoft.com/office/powerpoint/2010/main" val="11091763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380492" y="1196752"/>
            <a:ext cx="9145016" cy="1080120"/>
          </a:xfrm>
        </p:spPr>
        <p:txBody>
          <a:bodyPr/>
          <a:lstStyle/>
          <a:p>
            <a:r>
              <a:rPr lang="en-US" altLang="ko-KR" dirty="0" smtClean="0"/>
              <a:t>To solve the mismatch between Education and</a:t>
            </a:r>
            <a:r>
              <a:rPr lang="ko-KR" altLang="en-US" dirty="0" smtClean="0"/>
              <a:t> </a:t>
            </a:r>
            <a:r>
              <a:rPr lang="en-US" altLang="ko-KR" dirty="0" smtClean="0"/>
              <a:t>Job Skills</a:t>
            </a:r>
          </a:p>
          <a:p>
            <a:r>
              <a:rPr lang="en-US" altLang="ko-KR" dirty="0" smtClean="0"/>
              <a:t>introducing New Subjects and New Methods of Teaching</a:t>
            </a:r>
          </a:p>
        </p:txBody>
      </p:sp>
      <p:sp>
        <p:nvSpPr>
          <p:cNvPr id="3" name="제목 2"/>
          <p:cNvSpPr>
            <a:spLocks noGrp="1"/>
          </p:cNvSpPr>
          <p:nvPr>
            <p:ph type="title"/>
          </p:nvPr>
        </p:nvSpPr>
        <p:spPr/>
        <p:txBody>
          <a:bodyPr/>
          <a:lstStyle/>
          <a:p>
            <a:r>
              <a:rPr lang="en-US" altLang="ko-KR" smtClean="0"/>
              <a:t>Education System Reform in Korea</a:t>
            </a:r>
            <a:endParaRPr lang="ko-KR" altLang="en-US" dirty="0"/>
          </a:p>
        </p:txBody>
      </p:sp>
      <p:sp>
        <p:nvSpPr>
          <p:cNvPr id="10" name="텍스트 개체 틀 9"/>
          <p:cNvSpPr>
            <a:spLocks noGrp="1"/>
          </p:cNvSpPr>
          <p:nvPr>
            <p:ph type="body" sz="quarter" idx="10"/>
          </p:nvPr>
        </p:nvSpPr>
        <p:spPr/>
        <p:txBody>
          <a:bodyPr/>
          <a:lstStyle/>
          <a:p>
            <a:endParaRPr lang="ko-KR" altLang="en-US"/>
          </a:p>
        </p:txBody>
      </p:sp>
      <p:sp>
        <p:nvSpPr>
          <p:cNvPr id="11" name="내용 개체 틀 1"/>
          <p:cNvSpPr txBox="1">
            <a:spLocks/>
          </p:cNvSpPr>
          <p:nvPr/>
        </p:nvSpPr>
        <p:spPr>
          <a:xfrm>
            <a:off x="380492" y="2438836"/>
            <a:ext cx="6948772" cy="3870484"/>
          </a:xfrm>
          <a:prstGeom prst="rect">
            <a:avLst/>
          </a:prstGeom>
        </p:spPr>
        <p:txBody>
          <a:bodyPr wrap="square" lIns="107275" tIns="144000" rIns="107275" bIns="53637">
            <a:noAutofit/>
          </a:bodyPr>
          <a:lstStyle>
            <a:lvl1pPr marL="449263" indent="-355600" algn="l" rtl="0" eaLnBrk="1" fontAlgn="base" latinLnBrk="1" hangingPunct="1">
              <a:lnSpc>
                <a:spcPct val="120000"/>
              </a:lnSpc>
              <a:spcBef>
                <a:spcPts val="704"/>
              </a:spcBef>
              <a:spcAft>
                <a:spcPct val="0"/>
              </a:spcAft>
              <a:buClr>
                <a:srgbClr val="002563"/>
              </a:buClr>
              <a:buSzPct val="90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0">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0">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0">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r>
              <a:rPr kumimoji="0" lang="en-US" altLang="ko-KR" kern="0" dirty="0" smtClean="0"/>
              <a:t>In Higher- Education</a:t>
            </a:r>
          </a:p>
          <a:p>
            <a:pPr lvl="1"/>
            <a:r>
              <a:rPr kumimoji="0" lang="en-US" altLang="ko-KR" kern="0" dirty="0" smtClean="0"/>
              <a:t>Focus on Convergence, Entrepreneurship, Software Skills</a:t>
            </a:r>
          </a:p>
          <a:p>
            <a:r>
              <a:rPr kumimoji="0" lang="en-US" altLang="ko-KR" kern="0" dirty="0" smtClean="0"/>
              <a:t>In K-12 </a:t>
            </a:r>
          </a:p>
          <a:p>
            <a:pPr lvl="1"/>
            <a:r>
              <a:rPr kumimoji="0" lang="en-US" altLang="ko-KR" kern="0" dirty="0" smtClean="0"/>
              <a:t>From Rote learning to 4C Education</a:t>
            </a:r>
          </a:p>
          <a:p>
            <a:pPr lvl="1"/>
            <a:r>
              <a:rPr kumimoji="0" lang="en-US" altLang="ko-KR" kern="0" dirty="0" smtClean="0"/>
              <a:t>Social Subjects, and Science Subjects are consolidated, respectively</a:t>
            </a:r>
          </a:p>
          <a:p>
            <a:pPr lvl="1"/>
            <a:r>
              <a:rPr kumimoji="0" lang="en-US" altLang="ko-KR" kern="0" dirty="0" smtClean="0"/>
              <a:t>NCS-based vocational education </a:t>
            </a:r>
          </a:p>
          <a:p>
            <a:pPr lvl="2"/>
            <a:r>
              <a:rPr kumimoji="0" lang="en-US" altLang="ko-KR" kern="0" dirty="0" smtClean="0"/>
              <a:t>NCS: National Competency Standards</a:t>
            </a:r>
          </a:p>
          <a:p>
            <a:pPr lvl="1"/>
            <a:r>
              <a:rPr kumimoji="0" lang="en-US" altLang="ko-KR" kern="0" dirty="0" smtClean="0"/>
              <a:t>Computer Coding from Elementary school</a:t>
            </a:r>
          </a:p>
          <a:p>
            <a:endParaRPr kumimoji="0" lang="en-US" altLang="ko-KR" kern="0" dirty="0" smtClean="0"/>
          </a:p>
          <a:p>
            <a:endParaRPr kumimoji="0" lang="ko-KR" altLang="en-US" kern="0" dirty="0"/>
          </a:p>
        </p:txBody>
      </p:sp>
      <p:pic>
        <p:nvPicPr>
          <p:cNvPr id="13" name="Picture 2" descr="http://cdn2.business2community.com/wp-content/uploads/2014/05/innovationmindset-paulhsu.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3" r="1744"/>
          <a:stretch/>
        </p:blipFill>
        <p:spPr bwMode="auto">
          <a:xfrm>
            <a:off x="8393888" y="2157716"/>
            <a:ext cx="1368747" cy="77006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그룹 13"/>
          <p:cNvGrpSpPr/>
          <p:nvPr/>
        </p:nvGrpSpPr>
        <p:grpSpPr>
          <a:xfrm>
            <a:off x="8359384" y="2921393"/>
            <a:ext cx="1492883" cy="796933"/>
            <a:chOff x="4232920" y="2716236"/>
            <a:chExt cx="2985767" cy="1593866"/>
          </a:xfrm>
        </p:grpSpPr>
        <p:pic>
          <p:nvPicPr>
            <p:cNvPr id="33" name="Picture 2" descr="http://chrisandsusanbeesley.com/wp-content/uploads/2013/02/moonshot-300x172.jpg"/>
            <p:cNvPicPr>
              <a:picLocks noChangeAspect="1" noChangeArrowheads="1"/>
            </p:cNvPicPr>
            <p:nvPr/>
          </p:nvPicPr>
          <p:blipFill rotWithShape="1">
            <a:blip r:embed="rId4">
              <a:extLst>
                <a:ext uri="{28A0092B-C50C-407E-A947-70E740481C1C}">
                  <a14:useLocalDpi xmlns:a14="http://schemas.microsoft.com/office/drawing/2010/main" val="0"/>
                </a:ext>
              </a:extLst>
            </a:blip>
            <a:srcRect l="2801" t="5053" r="5615" b="12159"/>
            <a:stretch/>
          </p:blipFill>
          <p:spPr bwMode="auto">
            <a:xfrm>
              <a:off x="4353657" y="2716236"/>
              <a:ext cx="2586972" cy="1593866"/>
            </a:xfrm>
            <a:prstGeom prst="rect">
              <a:avLst/>
            </a:prstGeom>
            <a:noFill/>
            <a:extLst>
              <a:ext uri="{909E8E84-426E-40dd-AFC4-6F175D3DCCD1}">
                <a14:hiddenFill xmlns:a14="http://schemas.microsoft.com/office/drawing/2010/main">
                  <a:solidFill>
                    <a:srgbClr val="FFFFFF"/>
                  </a:solidFill>
                </a14:hiddenFill>
              </a:ext>
            </a:extLst>
          </p:spPr>
        </p:pic>
        <p:sp>
          <p:nvSpPr>
            <p:cNvPr id="34" name="제목 1"/>
            <p:cNvSpPr txBox="1">
              <a:spLocks/>
            </p:cNvSpPr>
            <p:nvPr/>
          </p:nvSpPr>
          <p:spPr bwMode="auto">
            <a:xfrm>
              <a:off x="4232920" y="3861048"/>
              <a:ext cx="2985767" cy="369807"/>
            </a:xfrm>
            <a:prstGeom prst="rect">
              <a:avLst/>
            </a:prstGeom>
            <a:solidFill>
              <a:schemeClr val="bg1"/>
            </a:solid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latinLnBrk="1" hangingPunct="0">
                <a:spcBef>
                  <a:spcPct val="0"/>
                </a:spcBef>
                <a:spcAft>
                  <a:spcPct val="0"/>
                </a:spcAft>
                <a:tabLst>
                  <a:tab pos="1695450" algn="l"/>
                </a:tabLst>
                <a:defRPr sz="3200" b="1">
                  <a:solidFill>
                    <a:srgbClr val="0033CC"/>
                  </a:solidFill>
                  <a:latin typeface="+mj-lt"/>
                  <a:ea typeface="+mj-ea"/>
                  <a:cs typeface="+mj-cs"/>
                </a:defRPr>
              </a:lvl1pPr>
              <a:lvl2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2pPr>
              <a:lvl3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3pPr>
              <a:lvl4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4pPr>
              <a:lvl5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5pPr>
              <a:lvl6pPr marL="457200" algn="l" rtl="0" fontAlgn="base" latinLnBrk="1">
                <a:spcBef>
                  <a:spcPct val="0"/>
                </a:spcBef>
                <a:spcAft>
                  <a:spcPct val="0"/>
                </a:spcAft>
                <a:defRPr sz="3200" b="1">
                  <a:solidFill>
                    <a:schemeClr val="tx2"/>
                  </a:solidFill>
                  <a:latin typeface="맑은 고딕" pitchFamily="50" charset="-127"/>
                  <a:ea typeface="맑은 고딕" pitchFamily="50" charset="-127"/>
                </a:defRPr>
              </a:lvl6pPr>
              <a:lvl7pPr marL="914400" algn="l" rtl="0" fontAlgn="base" latinLnBrk="1">
                <a:spcBef>
                  <a:spcPct val="0"/>
                </a:spcBef>
                <a:spcAft>
                  <a:spcPct val="0"/>
                </a:spcAft>
                <a:defRPr sz="3200" b="1">
                  <a:solidFill>
                    <a:schemeClr val="tx2"/>
                  </a:solidFill>
                  <a:latin typeface="맑은 고딕" pitchFamily="50" charset="-127"/>
                  <a:ea typeface="맑은 고딕" pitchFamily="50" charset="-127"/>
                </a:defRPr>
              </a:lvl7pPr>
              <a:lvl8pPr marL="1371600" algn="l" rtl="0" fontAlgn="base" latinLnBrk="1">
                <a:spcBef>
                  <a:spcPct val="0"/>
                </a:spcBef>
                <a:spcAft>
                  <a:spcPct val="0"/>
                </a:spcAft>
                <a:defRPr sz="3200" b="1">
                  <a:solidFill>
                    <a:schemeClr val="tx2"/>
                  </a:solidFill>
                  <a:latin typeface="맑은 고딕" pitchFamily="50" charset="-127"/>
                  <a:ea typeface="맑은 고딕" pitchFamily="50" charset="-127"/>
                </a:defRPr>
              </a:lvl8pPr>
              <a:lvl9pPr marL="1828800" algn="l" rtl="0" fontAlgn="base" latinLnBrk="1">
                <a:spcBef>
                  <a:spcPct val="0"/>
                </a:spcBef>
                <a:spcAft>
                  <a:spcPct val="0"/>
                </a:spcAft>
                <a:defRPr sz="3200" b="1">
                  <a:solidFill>
                    <a:schemeClr val="tx2"/>
                  </a:solidFill>
                  <a:latin typeface="맑은 고딕" pitchFamily="50" charset="-127"/>
                  <a:ea typeface="맑은 고딕" pitchFamily="50" charset="-127"/>
                </a:defRPr>
              </a:lvl9pPr>
            </a:lstStyle>
            <a:p>
              <a:r>
                <a:rPr kumimoji="0" lang="en-US" altLang="ko-KR" sz="900" kern="0" dirty="0" smtClean="0">
                  <a:solidFill>
                    <a:srgbClr val="C00000"/>
                  </a:solidFill>
                </a:rPr>
                <a:t>Moon Shot Thinking</a:t>
              </a:r>
              <a:endParaRPr kumimoji="0" lang="ko-KR" altLang="en-US" sz="900" kern="0" dirty="0">
                <a:solidFill>
                  <a:srgbClr val="C00000"/>
                </a:solidFill>
              </a:endParaRPr>
            </a:p>
          </p:txBody>
        </p:sp>
      </p:grpSp>
      <p:grpSp>
        <p:nvGrpSpPr>
          <p:cNvPr id="18" name="그룹 17"/>
          <p:cNvGrpSpPr/>
          <p:nvPr/>
        </p:nvGrpSpPr>
        <p:grpSpPr>
          <a:xfrm>
            <a:off x="8296002" y="3661717"/>
            <a:ext cx="1477146" cy="775395"/>
            <a:chOff x="4761734" y="1267191"/>
            <a:chExt cx="4083740" cy="2100334"/>
          </a:xfrm>
        </p:grpSpPr>
        <p:pic>
          <p:nvPicPr>
            <p:cNvPr id="19" name="Picture 4" descr="http://t1.gstatic.com/images?q=tbn:ANd9GcTxgjgg2LdLx5EmeI3jIttriZFOfe5tPclq_pYbsYGG4ArkbrViWA"/>
            <p:cNvPicPr>
              <a:picLocks noChangeAspect="1" noChangeArrowheads="1"/>
            </p:cNvPicPr>
            <p:nvPr/>
          </p:nvPicPr>
          <p:blipFill>
            <a:blip r:embed="rId5" cstate="print"/>
            <a:srcRect/>
            <a:stretch>
              <a:fillRect/>
            </a:stretch>
          </p:blipFill>
          <p:spPr bwMode="auto">
            <a:xfrm>
              <a:off x="4761734" y="1267191"/>
              <a:ext cx="791792" cy="661805"/>
            </a:xfrm>
            <a:prstGeom prst="rect">
              <a:avLst/>
            </a:prstGeom>
            <a:noFill/>
          </p:spPr>
        </p:pic>
        <p:pic>
          <p:nvPicPr>
            <p:cNvPr id="20" name="Picture 8" descr="http://t3.gstatic.com/images?q=tbn:ANd9GcT0Zo9C6z8Q3I0BcRqZocYMLrnt0LIOoPnmXxUFvsy6YRsFVG-Q"/>
            <p:cNvPicPr>
              <a:picLocks noChangeAspect="1" noChangeArrowheads="1"/>
            </p:cNvPicPr>
            <p:nvPr/>
          </p:nvPicPr>
          <p:blipFill>
            <a:blip r:embed="rId6" cstate="print"/>
            <a:srcRect/>
            <a:stretch>
              <a:fillRect/>
            </a:stretch>
          </p:blipFill>
          <p:spPr bwMode="auto">
            <a:xfrm>
              <a:off x="6529343" y="1267191"/>
              <a:ext cx="1225548" cy="693577"/>
            </a:xfrm>
            <a:prstGeom prst="rect">
              <a:avLst/>
            </a:prstGeom>
            <a:noFill/>
          </p:spPr>
        </p:pic>
        <p:pic>
          <p:nvPicPr>
            <p:cNvPr id="21" name="Picture 18" descr="http://randomsheet.com/wp-content/uploads/2009/12/jeff_bezos.jpg"/>
            <p:cNvPicPr>
              <a:picLocks noChangeAspect="1" noChangeArrowheads="1"/>
            </p:cNvPicPr>
            <p:nvPr/>
          </p:nvPicPr>
          <p:blipFill>
            <a:blip r:embed="rId7" cstate="print"/>
            <a:srcRect/>
            <a:stretch>
              <a:fillRect/>
            </a:stretch>
          </p:blipFill>
          <p:spPr bwMode="auto">
            <a:xfrm>
              <a:off x="5523835" y="1267191"/>
              <a:ext cx="1035199" cy="662107"/>
            </a:xfrm>
            <a:prstGeom prst="rect">
              <a:avLst/>
            </a:prstGeom>
            <a:noFill/>
          </p:spPr>
        </p:pic>
        <p:pic>
          <p:nvPicPr>
            <p:cNvPr id="22" name="Picture 20" descr="http://t1.gstatic.com/images?q=tbn:ANd9GcSFhFe-Fpy4hM4-DdMat1Lse5demYCao70iVrYHuqU1hbK4DCObUA"/>
            <p:cNvPicPr>
              <a:picLocks noChangeAspect="1" noChangeArrowheads="1"/>
            </p:cNvPicPr>
            <p:nvPr/>
          </p:nvPicPr>
          <p:blipFill>
            <a:blip r:embed="rId8" cstate="print"/>
            <a:srcRect/>
            <a:stretch>
              <a:fillRect/>
            </a:stretch>
          </p:blipFill>
          <p:spPr bwMode="auto">
            <a:xfrm>
              <a:off x="4761734" y="1938113"/>
              <a:ext cx="1055716" cy="618530"/>
            </a:xfrm>
            <a:prstGeom prst="rect">
              <a:avLst/>
            </a:prstGeom>
            <a:noFill/>
          </p:spPr>
        </p:pic>
        <p:pic>
          <p:nvPicPr>
            <p:cNvPr id="23" name="Picture 16" descr="http://t1.gstatic.com/images?q=tbn:ANd9GcQqi4ZerPMOUXnZw5F_Qq_Sk0LRpBeZ45cFUEykwSRNs7RQJAnyMQ"/>
            <p:cNvPicPr>
              <a:picLocks noChangeAspect="1" noChangeArrowheads="1"/>
            </p:cNvPicPr>
            <p:nvPr/>
          </p:nvPicPr>
          <p:blipFill>
            <a:blip r:embed="rId9" cstate="print"/>
            <a:srcRect/>
            <a:stretch>
              <a:fillRect/>
            </a:stretch>
          </p:blipFill>
          <p:spPr bwMode="auto">
            <a:xfrm>
              <a:off x="7725200" y="1267191"/>
              <a:ext cx="1120273" cy="762961"/>
            </a:xfrm>
            <a:prstGeom prst="rect">
              <a:avLst/>
            </a:prstGeom>
            <a:noFill/>
          </p:spPr>
        </p:pic>
        <p:pic>
          <p:nvPicPr>
            <p:cNvPr id="24" name="Picture 2" descr="http://postfiles5.naver.net/20120523_292/drxrixa_1337711464020wi2mM_JPEG/EDBdbbecDddEDAe.jpg?type=w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1374" t="-240" r="6674" b="13831"/>
            <a:stretch/>
          </p:blipFill>
          <p:spPr bwMode="auto">
            <a:xfrm>
              <a:off x="5817450" y="1865761"/>
              <a:ext cx="783993" cy="8002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thumb.mt.co.kr/06/2010/04/2010041314025888287_1.jpg?time=09592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01443" y="1886884"/>
              <a:ext cx="784388" cy="9984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news.dongascience.com/MEDIA/Photo/2003/08/13/20030813-3.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166" r="13808" b="56658"/>
            <a:stretch/>
          </p:blipFill>
          <p:spPr bwMode="auto">
            <a:xfrm>
              <a:off x="6656800" y="2718329"/>
              <a:ext cx="760246" cy="6491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www.inews24.com/image_gisa/201112/1304690526930_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16452" y="2556643"/>
              <a:ext cx="974974" cy="8108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http://cfs11.tistory.com/image/16/tistory/2008/11/27/02/48/492d8bd4aca3f"/>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400" r="14210" b="25230"/>
            <a:stretch/>
          </p:blipFill>
          <p:spPr bwMode="auto">
            <a:xfrm>
              <a:off x="7378317" y="2436503"/>
              <a:ext cx="764391" cy="9310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http://www.ssu.ac.kr/portlet-old-repositories/tempfiles/L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9678" y="2386105"/>
              <a:ext cx="715796" cy="9814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http://t1.gstatic.com/images?q=tbn:ANd9GcSAtz1YP-mraMM1srzyCsyGJ8sDQRSGPNCIOoSvK4-Q-cPCGH_2"/>
            <p:cNvPicPr>
              <a:picLocks noChangeAspect="1" noChangeArrowheads="1"/>
            </p:cNvPicPr>
            <p:nvPr/>
          </p:nvPicPr>
          <p:blipFill>
            <a:blip r:embed="rId16" cstate="print"/>
            <a:srcRect/>
            <a:stretch>
              <a:fillRect/>
            </a:stretch>
          </p:blipFill>
          <p:spPr bwMode="auto">
            <a:xfrm>
              <a:off x="7385831" y="1934266"/>
              <a:ext cx="1459641" cy="583485"/>
            </a:xfrm>
            <a:prstGeom prst="rect">
              <a:avLst/>
            </a:prstGeom>
            <a:noFill/>
          </p:spPr>
        </p:pic>
        <p:pic>
          <p:nvPicPr>
            <p:cNvPr id="31" name="Picture 2" descr="http://www.entrepreneur.com/dbimages/blog/h1/instagram-systrom-kriege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67127" y="1934266"/>
              <a:ext cx="1076172" cy="6506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postfiles10.naver.net/data29/2007/12/12/121/com2us_ceo_parkjiyoung_5449_e2_ddongvida.jpg?type=w3"/>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b="27621"/>
            <a:stretch/>
          </p:blipFill>
          <p:spPr bwMode="auto">
            <a:xfrm>
              <a:off x="4761735" y="2574252"/>
              <a:ext cx="988366" cy="79327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자유형 34"/>
          <p:cNvSpPr/>
          <p:nvPr/>
        </p:nvSpPr>
        <p:spPr>
          <a:xfrm>
            <a:off x="7322302" y="2980587"/>
            <a:ext cx="1043952" cy="648000"/>
          </a:xfrm>
          <a:custGeom>
            <a:avLst/>
            <a:gdLst>
              <a:gd name="connsiteX0" fmla="*/ 0 w 2199183"/>
              <a:gd name="connsiteY0" fmla="*/ 769714 h 2199183"/>
              <a:gd name="connsiteX1" fmla="*/ 1099592 w 2199183"/>
              <a:gd name="connsiteY1" fmla="*/ 0 h 2199183"/>
              <a:gd name="connsiteX2" fmla="*/ 2199183 w 2199183"/>
              <a:gd name="connsiteY2" fmla="*/ 769714 h 2199183"/>
              <a:gd name="connsiteX3" fmla="*/ 1649387 w 2199183"/>
              <a:gd name="connsiteY3" fmla="*/ 769714 h 2199183"/>
              <a:gd name="connsiteX4" fmla="*/ 1649387 w 2199183"/>
              <a:gd name="connsiteY4" fmla="*/ 2199183 h 2199183"/>
              <a:gd name="connsiteX5" fmla="*/ 549796 w 2199183"/>
              <a:gd name="connsiteY5" fmla="*/ 2199183 h 2199183"/>
              <a:gd name="connsiteX6" fmla="*/ 549796 w 2199183"/>
              <a:gd name="connsiteY6" fmla="*/ 769714 h 2199183"/>
              <a:gd name="connsiteX7" fmla="*/ 0 w 2199183"/>
              <a:gd name="connsiteY7" fmla="*/ 769714 h 219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183" h="2199183">
                <a:moveTo>
                  <a:pt x="1429469" y="0"/>
                </a:moveTo>
                <a:lnTo>
                  <a:pt x="2199183" y="1099592"/>
                </a:lnTo>
                <a:lnTo>
                  <a:pt x="1429469" y="2199183"/>
                </a:lnTo>
                <a:lnTo>
                  <a:pt x="1429469" y="1649387"/>
                </a:lnTo>
                <a:lnTo>
                  <a:pt x="0" y="1649387"/>
                </a:lnTo>
                <a:lnTo>
                  <a:pt x="0" y="549796"/>
                </a:lnTo>
                <a:lnTo>
                  <a:pt x="1429469" y="549796"/>
                </a:lnTo>
                <a:lnTo>
                  <a:pt x="1429469" y="0"/>
                </a:lnTo>
                <a:close/>
              </a:path>
            </a:pathLst>
          </a:custGeom>
          <a:gradFill flip="none" rotWithShape="1">
            <a:gsLst>
              <a:gs pos="0">
                <a:schemeClr val="bg1">
                  <a:lumMod val="85000"/>
                </a:schemeClr>
              </a:gs>
              <a:gs pos="100000">
                <a:schemeClr val="bg1">
                  <a:lumMod val="95000"/>
                  <a:shade val="100000"/>
                  <a:satMod val="115000"/>
                </a:schemeClr>
              </a:gs>
            </a:gsLst>
            <a:lin ang="162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800" b="1" dirty="0">
                <a:solidFill>
                  <a:srgbClr val="0070C0"/>
                </a:solidFill>
                <a:latin typeface="맑은 고딕" panose="020B0503020000020004" pitchFamily="50" charset="-127"/>
                <a:ea typeface="맑은 고딕" panose="020B0503020000020004" pitchFamily="50" charset="-127"/>
              </a:rPr>
              <a:t>Focus on Big Idea</a:t>
            </a:r>
          </a:p>
        </p:txBody>
      </p:sp>
      <p:sp>
        <p:nvSpPr>
          <p:cNvPr id="36" name="자유형 35"/>
          <p:cNvSpPr/>
          <p:nvPr/>
        </p:nvSpPr>
        <p:spPr>
          <a:xfrm>
            <a:off x="7322302" y="2218750"/>
            <a:ext cx="1043952" cy="648000"/>
          </a:xfrm>
          <a:custGeom>
            <a:avLst/>
            <a:gdLst>
              <a:gd name="connsiteX0" fmla="*/ 0 w 2199183"/>
              <a:gd name="connsiteY0" fmla="*/ 769714 h 2199183"/>
              <a:gd name="connsiteX1" fmla="*/ 1099592 w 2199183"/>
              <a:gd name="connsiteY1" fmla="*/ 0 h 2199183"/>
              <a:gd name="connsiteX2" fmla="*/ 2199183 w 2199183"/>
              <a:gd name="connsiteY2" fmla="*/ 769714 h 2199183"/>
              <a:gd name="connsiteX3" fmla="*/ 1649387 w 2199183"/>
              <a:gd name="connsiteY3" fmla="*/ 769714 h 2199183"/>
              <a:gd name="connsiteX4" fmla="*/ 1649387 w 2199183"/>
              <a:gd name="connsiteY4" fmla="*/ 2199183 h 2199183"/>
              <a:gd name="connsiteX5" fmla="*/ 549796 w 2199183"/>
              <a:gd name="connsiteY5" fmla="*/ 2199183 h 2199183"/>
              <a:gd name="connsiteX6" fmla="*/ 549796 w 2199183"/>
              <a:gd name="connsiteY6" fmla="*/ 769714 h 2199183"/>
              <a:gd name="connsiteX7" fmla="*/ 0 w 2199183"/>
              <a:gd name="connsiteY7" fmla="*/ 769714 h 219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183" h="2199183">
                <a:moveTo>
                  <a:pt x="1429469" y="0"/>
                </a:moveTo>
                <a:lnTo>
                  <a:pt x="2199183" y="1099592"/>
                </a:lnTo>
                <a:lnTo>
                  <a:pt x="1429469" y="2199183"/>
                </a:lnTo>
                <a:lnTo>
                  <a:pt x="1429469" y="1649387"/>
                </a:lnTo>
                <a:lnTo>
                  <a:pt x="0" y="1649387"/>
                </a:lnTo>
                <a:lnTo>
                  <a:pt x="0" y="549796"/>
                </a:lnTo>
                <a:lnTo>
                  <a:pt x="1429469" y="549796"/>
                </a:lnTo>
                <a:lnTo>
                  <a:pt x="1429469" y="0"/>
                </a:lnTo>
                <a:close/>
              </a:path>
            </a:pathLst>
          </a:custGeom>
          <a:gradFill flip="none" rotWithShape="1">
            <a:gsLst>
              <a:gs pos="0">
                <a:schemeClr val="bg1">
                  <a:lumMod val="85000"/>
                </a:schemeClr>
              </a:gs>
              <a:gs pos="100000">
                <a:schemeClr val="bg1">
                  <a:lumMod val="95000"/>
                  <a:shade val="100000"/>
                  <a:satMod val="115000"/>
                </a:schemeClr>
              </a:gs>
            </a:gsLst>
            <a:lin ang="162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800" b="1" dirty="0">
                <a:solidFill>
                  <a:srgbClr val="0070C0"/>
                </a:solidFill>
                <a:latin typeface="맑은 고딕" panose="020B0503020000020004" pitchFamily="50" charset="-127"/>
                <a:ea typeface="맑은 고딕" panose="020B0503020000020004" pitchFamily="50" charset="-127"/>
              </a:rPr>
              <a:t>Creative </a:t>
            </a:r>
            <a:endParaRPr lang="en-US" altLang="ko-KR" sz="800" b="1" dirty="0" smtClean="0">
              <a:solidFill>
                <a:srgbClr val="0070C0"/>
              </a:solidFill>
              <a:latin typeface="맑은 고딕" panose="020B0503020000020004" pitchFamily="50" charset="-127"/>
              <a:ea typeface="맑은 고딕" panose="020B0503020000020004" pitchFamily="50" charset="-127"/>
            </a:endParaRPr>
          </a:p>
          <a:p>
            <a:pPr algn="ctr"/>
            <a:r>
              <a:rPr lang="en-US" altLang="ko-KR" sz="800" b="1" dirty="0" smtClean="0">
                <a:solidFill>
                  <a:srgbClr val="0070C0"/>
                </a:solidFill>
                <a:latin typeface="맑은 고딕" panose="020B0503020000020004" pitchFamily="50" charset="-127"/>
                <a:ea typeface="맑은 고딕" panose="020B0503020000020004" pitchFamily="50" charset="-127"/>
              </a:rPr>
              <a:t>Convergence</a:t>
            </a:r>
            <a:endParaRPr lang="en-US" altLang="ko-KR" sz="800" b="1" dirty="0">
              <a:solidFill>
                <a:srgbClr val="0070C0"/>
              </a:solidFill>
              <a:latin typeface="맑은 고딕" panose="020B0503020000020004" pitchFamily="50" charset="-127"/>
              <a:ea typeface="맑은 고딕" panose="020B0503020000020004" pitchFamily="50" charset="-127"/>
            </a:endParaRPr>
          </a:p>
        </p:txBody>
      </p:sp>
      <p:sp>
        <p:nvSpPr>
          <p:cNvPr id="37" name="자유형 36"/>
          <p:cNvSpPr/>
          <p:nvPr/>
        </p:nvSpPr>
        <p:spPr>
          <a:xfrm>
            <a:off x="7322302" y="3742423"/>
            <a:ext cx="1043952" cy="648000"/>
          </a:xfrm>
          <a:custGeom>
            <a:avLst/>
            <a:gdLst>
              <a:gd name="connsiteX0" fmla="*/ 0 w 2199183"/>
              <a:gd name="connsiteY0" fmla="*/ 769714 h 2199183"/>
              <a:gd name="connsiteX1" fmla="*/ 1099592 w 2199183"/>
              <a:gd name="connsiteY1" fmla="*/ 0 h 2199183"/>
              <a:gd name="connsiteX2" fmla="*/ 2199183 w 2199183"/>
              <a:gd name="connsiteY2" fmla="*/ 769714 h 2199183"/>
              <a:gd name="connsiteX3" fmla="*/ 1649387 w 2199183"/>
              <a:gd name="connsiteY3" fmla="*/ 769714 h 2199183"/>
              <a:gd name="connsiteX4" fmla="*/ 1649387 w 2199183"/>
              <a:gd name="connsiteY4" fmla="*/ 2199183 h 2199183"/>
              <a:gd name="connsiteX5" fmla="*/ 549796 w 2199183"/>
              <a:gd name="connsiteY5" fmla="*/ 2199183 h 2199183"/>
              <a:gd name="connsiteX6" fmla="*/ 549796 w 2199183"/>
              <a:gd name="connsiteY6" fmla="*/ 769714 h 2199183"/>
              <a:gd name="connsiteX7" fmla="*/ 0 w 2199183"/>
              <a:gd name="connsiteY7" fmla="*/ 769714 h 219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183" h="2199183">
                <a:moveTo>
                  <a:pt x="1429469" y="0"/>
                </a:moveTo>
                <a:lnTo>
                  <a:pt x="2199183" y="1099592"/>
                </a:lnTo>
                <a:lnTo>
                  <a:pt x="1429469" y="2199183"/>
                </a:lnTo>
                <a:lnTo>
                  <a:pt x="1429469" y="1649387"/>
                </a:lnTo>
                <a:lnTo>
                  <a:pt x="0" y="1649387"/>
                </a:lnTo>
                <a:lnTo>
                  <a:pt x="0" y="549796"/>
                </a:lnTo>
                <a:lnTo>
                  <a:pt x="1429469" y="549796"/>
                </a:lnTo>
                <a:lnTo>
                  <a:pt x="1429469" y="0"/>
                </a:lnTo>
                <a:close/>
              </a:path>
            </a:pathLst>
          </a:custGeom>
          <a:gradFill flip="none" rotWithShape="1">
            <a:gsLst>
              <a:gs pos="0">
                <a:schemeClr val="bg1">
                  <a:lumMod val="85000"/>
                </a:schemeClr>
              </a:gs>
              <a:gs pos="100000">
                <a:schemeClr val="bg1">
                  <a:lumMod val="95000"/>
                  <a:shade val="100000"/>
                  <a:satMod val="115000"/>
                </a:schemeClr>
              </a:gs>
            </a:gsLst>
            <a:lin ang="162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800" b="1" dirty="0">
                <a:solidFill>
                  <a:srgbClr val="0070C0"/>
                </a:solidFill>
                <a:latin typeface="맑은 고딕" panose="020B0503020000020004" pitchFamily="50" charset="-127"/>
                <a:ea typeface="맑은 고딕" panose="020B0503020000020004" pitchFamily="50" charset="-127"/>
              </a:rPr>
              <a:t>Implementation </a:t>
            </a:r>
            <a:endParaRPr lang="en-US" altLang="ko-KR" sz="800" b="1" dirty="0" smtClean="0">
              <a:solidFill>
                <a:srgbClr val="0070C0"/>
              </a:solidFill>
              <a:latin typeface="맑은 고딕" panose="020B0503020000020004" pitchFamily="50" charset="-127"/>
              <a:ea typeface="맑은 고딕" panose="020B0503020000020004" pitchFamily="50" charset="-127"/>
            </a:endParaRPr>
          </a:p>
          <a:p>
            <a:pPr algn="ctr"/>
            <a:r>
              <a:rPr lang="en-US" altLang="ko-KR" sz="800" b="1" dirty="0" smtClean="0">
                <a:solidFill>
                  <a:srgbClr val="0070C0"/>
                </a:solidFill>
                <a:latin typeface="맑은 고딕" panose="020B0503020000020004" pitchFamily="50" charset="-127"/>
                <a:ea typeface="맑은 고딕" panose="020B0503020000020004" pitchFamily="50" charset="-127"/>
              </a:rPr>
              <a:t>ability </a:t>
            </a:r>
            <a:endParaRPr lang="ko-KR" altLang="en-US" sz="800" b="1" dirty="0">
              <a:solidFill>
                <a:srgbClr val="0070C0"/>
              </a:solidFill>
              <a:latin typeface="맑은 고딕" panose="020B0503020000020004" pitchFamily="50" charset="-127"/>
              <a:ea typeface="맑은 고딕" panose="020B0503020000020004" pitchFamily="50" charset="-127"/>
            </a:endParaRPr>
          </a:p>
        </p:txBody>
      </p:sp>
      <p:sp>
        <p:nvSpPr>
          <p:cNvPr id="38" name="모서리가 둥근 직사각형 37"/>
          <p:cNvSpPr/>
          <p:nvPr/>
        </p:nvSpPr>
        <p:spPr bwMode="auto">
          <a:xfrm>
            <a:off x="7322302" y="4581128"/>
            <a:ext cx="2468821" cy="2027179"/>
          </a:xfrm>
          <a:prstGeom prst="roundRect">
            <a:avLst>
              <a:gd name="adj" fmla="val 6630"/>
            </a:avLst>
          </a:prstGeom>
          <a:solidFill>
            <a:schemeClr val="bg1"/>
          </a:solidFill>
          <a:ln w="9525">
            <a:solidFill>
              <a:srgbClr val="3366CC"/>
            </a:solidFill>
            <a:round/>
            <a:headEnd/>
            <a:tailEnd/>
          </a:ln>
        </p:spPr>
        <p:txBody>
          <a:bodyPr wrap="none" rtlCol="0" anchor="ctr"/>
          <a:lstStyle/>
          <a:p>
            <a:pPr algn="ctr"/>
            <a:endParaRPr lang="ko-KR" altLang="en-US" sz="1800" dirty="0">
              <a:latin typeface="맑은 고딕" panose="020B0503020000020004" pitchFamily="50" charset="-127"/>
              <a:ea typeface="맑은 고딕" panose="020B0503020000020004" pitchFamily="50" charset="-127"/>
            </a:endParaRPr>
          </a:p>
        </p:txBody>
      </p:sp>
      <p:sp>
        <p:nvSpPr>
          <p:cNvPr id="39" name="직사각형 38"/>
          <p:cNvSpPr/>
          <p:nvPr/>
        </p:nvSpPr>
        <p:spPr>
          <a:xfrm>
            <a:off x="7432847" y="4643518"/>
            <a:ext cx="2247731" cy="261610"/>
          </a:xfrm>
          <a:prstGeom prst="rect">
            <a:avLst/>
          </a:prstGeom>
          <a:noFill/>
        </p:spPr>
        <p:txBody>
          <a:bodyPr wrap="none">
            <a:spAutoFit/>
          </a:bodyPr>
          <a:lstStyle/>
          <a:p>
            <a:pPr algn="ctr"/>
            <a:r>
              <a:rPr lang="en-US" altLang="ko-KR" sz="1100" b="1" dirty="0" smtClean="0">
                <a:solidFill>
                  <a:srgbClr val="3366CC"/>
                </a:solidFill>
                <a:latin typeface="+mn-ea"/>
                <a:ea typeface="+mn-ea"/>
              </a:rPr>
              <a:t>New Paradigm: 4C </a:t>
            </a:r>
            <a:r>
              <a:rPr lang="ko-KR" altLang="en-US" sz="1100" b="1" dirty="0" smtClean="0">
                <a:solidFill>
                  <a:srgbClr val="3366CC"/>
                </a:solidFill>
                <a:latin typeface="+mn-ea"/>
                <a:ea typeface="+mn-ea"/>
              </a:rPr>
              <a:t> </a:t>
            </a:r>
            <a:r>
              <a:rPr lang="en-US" altLang="ko-KR" sz="1100" b="1" dirty="0" smtClean="0">
                <a:solidFill>
                  <a:srgbClr val="3366CC"/>
                </a:solidFill>
                <a:latin typeface="+mn-ea"/>
                <a:ea typeface="+mn-ea"/>
              </a:rPr>
              <a:t>Education</a:t>
            </a:r>
            <a:endParaRPr lang="ko-KR" altLang="en-US" sz="1100" b="1" dirty="0">
              <a:solidFill>
                <a:srgbClr val="3366CC"/>
              </a:solidFill>
              <a:latin typeface="+mn-ea"/>
              <a:ea typeface="+mn-ea"/>
            </a:endParaRPr>
          </a:p>
        </p:txBody>
      </p:sp>
      <p:pic>
        <p:nvPicPr>
          <p:cNvPr id="40" name="Picture 2" descr="http://1.bp.blogspot.com/-MtTbtSwulIc/VBZYhwS35bI/AAAAAAAAAP0/P2ePWo1c-tk/s1600/4%2BC's%2B2.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40082" y="4952284"/>
            <a:ext cx="1726879" cy="161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118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r>
              <a:rPr lang="en-US" altLang="ko-KR" dirty="0" smtClean="0"/>
              <a:t>Aims to Reduce Job-Skills mismatch in Computer Science, and to Diffuse SW skills to all majors</a:t>
            </a:r>
          </a:p>
          <a:p>
            <a:r>
              <a:rPr lang="en-US" altLang="ko-KR" dirty="0" smtClean="0"/>
              <a:t>MSIP supports Fund for reform into SW-Oriented University</a:t>
            </a:r>
          </a:p>
          <a:p>
            <a:pPr lvl="1"/>
            <a:r>
              <a:rPr lang="en-US" altLang="ko-KR" dirty="0" smtClean="0"/>
              <a:t>For each University, </a:t>
            </a:r>
            <a:r>
              <a:rPr lang="en-US" altLang="ko-KR" dirty="0"/>
              <a:t>2 </a:t>
            </a:r>
            <a:r>
              <a:rPr lang="en-US" altLang="ko-KR" dirty="0" smtClean="0"/>
              <a:t>Million US$ per year, for </a:t>
            </a:r>
            <a:r>
              <a:rPr lang="en-US" altLang="ko-KR" dirty="0"/>
              <a:t>6 years </a:t>
            </a:r>
            <a:endParaRPr lang="en-US" altLang="ko-KR" dirty="0" smtClean="0"/>
          </a:p>
          <a:p>
            <a:pPr lvl="1"/>
            <a:r>
              <a:rPr lang="en-US" altLang="ko-KR" dirty="0" smtClean="0"/>
              <a:t>20 universities will be selected till 2017</a:t>
            </a:r>
            <a:endParaRPr lang="ko-KR" altLang="en-US" dirty="0"/>
          </a:p>
        </p:txBody>
      </p:sp>
      <p:sp>
        <p:nvSpPr>
          <p:cNvPr id="3" name="제목 2"/>
          <p:cNvSpPr>
            <a:spLocks noGrp="1"/>
          </p:cNvSpPr>
          <p:nvPr>
            <p:ph type="title"/>
          </p:nvPr>
        </p:nvSpPr>
        <p:spPr/>
        <p:txBody>
          <a:bodyPr/>
          <a:lstStyle/>
          <a:p>
            <a:r>
              <a:rPr lang="en-US" altLang="ko-KR" smtClean="0"/>
              <a:t>SW-Oriented University Initiative</a:t>
            </a:r>
            <a:endParaRPr lang="ko-KR" altLang="en-US" dirty="0"/>
          </a:p>
        </p:txBody>
      </p:sp>
      <p:sp>
        <p:nvSpPr>
          <p:cNvPr id="15" name="텍스트 개체 틀 14"/>
          <p:cNvSpPr>
            <a:spLocks noGrp="1"/>
          </p:cNvSpPr>
          <p:nvPr>
            <p:ph type="body" sz="quarter" idx="10"/>
          </p:nvPr>
        </p:nvSpPr>
        <p:spPr>
          <a:xfrm>
            <a:off x="0" y="6548242"/>
            <a:ext cx="7833320" cy="249693"/>
          </a:xfrm>
        </p:spPr>
        <p:txBody>
          <a:bodyPr/>
          <a:lstStyle/>
          <a:p>
            <a:endParaRPr lang="ko-KR" altLang="en-US" dirty="0"/>
          </a:p>
        </p:txBody>
      </p:sp>
      <p:sp>
        <p:nvSpPr>
          <p:cNvPr id="5" name="모서리가 둥근 직사각형 4"/>
          <p:cNvSpPr/>
          <p:nvPr/>
        </p:nvSpPr>
        <p:spPr>
          <a:xfrm>
            <a:off x="848544" y="3816424"/>
            <a:ext cx="8512074" cy="2276872"/>
          </a:xfrm>
          <a:prstGeom prst="roundRect">
            <a:avLst>
              <a:gd name="adj" fmla="val 4813"/>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t"/>
          <a:lstStyle/>
          <a:p>
            <a:pPr algn="ctr">
              <a:lnSpc>
                <a:spcPct val="150000"/>
              </a:lnSpc>
            </a:pPr>
            <a:r>
              <a:rPr lang="en-US" altLang="ko-KR" b="1" dirty="0">
                <a:solidFill>
                  <a:schemeClr val="tx1"/>
                </a:solidFill>
                <a:latin typeface="맑은 고딕" panose="020B0503020000020004" pitchFamily="50" charset="-127"/>
                <a:ea typeface="맑은 고딕" panose="020B0503020000020004" pitchFamily="50" charset="-127"/>
              </a:rPr>
              <a:t>Principles of </a:t>
            </a:r>
            <a:r>
              <a:rPr lang="en-US" altLang="ko-KR" b="1" dirty="0" smtClean="0">
                <a:solidFill>
                  <a:schemeClr val="tx1"/>
                </a:solidFill>
                <a:latin typeface="맑은 고딕" panose="020B0503020000020004" pitchFamily="50" charset="-127"/>
                <a:ea typeface="맑은 고딕" panose="020B0503020000020004" pitchFamily="50" charset="-127"/>
              </a:rPr>
              <a:t>SW-Oriented University Initiative</a:t>
            </a:r>
            <a:endParaRPr lang="en-US" altLang="ko-KR" b="1" dirty="0">
              <a:solidFill>
                <a:schemeClr val="tx1"/>
              </a:solidFill>
              <a:latin typeface="맑은 고딕" panose="020B0503020000020004" pitchFamily="50" charset="-127"/>
              <a:ea typeface="맑은 고딕" panose="020B0503020000020004" pitchFamily="50" charset="-127"/>
            </a:endParaRPr>
          </a:p>
        </p:txBody>
      </p:sp>
      <p:grpSp>
        <p:nvGrpSpPr>
          <p:cNvPr id="13" name="그룹 12"/>
          <p:cNvGrpSpPr/>
          <p:nvPr/>
        </p:nvGrpSpPr>
        <p:grpSpPr>
          <a:xfrm>
            <a:off x="1252153" y="4392488"/>
            <a:ext cx="7704856" cy="1004179"/>
            <a:chOff x="1424608" y="4509120"/>
            <a:chExt cx="7704856" cy="1004179"/>
          </a:xfrm>
        </p:grpSpPr>
        <p:sp>
          <p:nvSpPr>
            <p:cNvPr id="6" name="타원 5"/>
            <p:cNvSpPr>
              <a:spLocks noChangeAspect="1"/>
            </p:cNvSpPr>
            <p:nvPr/>
          </p:nvSpPr>
          <p:spPr bwMode="auto">
            <a:xfrm>
              <a:off x="1424608" y="4509120"/>
              <a:ext cx="1686505" cy="1004179"/>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400" b="1" dirty="0" smtClean="0">
                  <a:solidFill>
                    <a:schemeClr val="tx1"/>
                  </a:solidFill>
                  <a:latin typeface="맑은 고딕" panose="020B0503020000020004" pitchFamily="50" charset="-127"/>
                  <a:ea typeface="맑은 고딕" panose="020B0503020000020004" pitchFamily="50" charset="-127"/>
                </a:rPr>
                <a:t>Produce</a:t>
              </a:r>
              <a:endParaRPr lang="en-US" altLang="ko-KR" sz="1400" b="1" dirty="0">
                <a:solidFill>
                  <a:schemeClr val="tx1"/>
                </a:solidFill>
                <a:latin typeface="맑은 고딕" panose="020B0503020000020004" pitchFamily="50" charset="-127"/>
                <a:ea typeface="맑은 고딕" panose="020B0503020000020004" pitchFamily="50" charset="-127"/>
              </a:endParaRPr>
            </a:p>
            <a:p>
              <a:pPr algn="ctr"/>
              <a:r>
                <a:rPr lang="en-US" altLang="ko-KR" sz="1400" b="1" dirty="0">
                  <a:solidFill>
                    <a:schemeClr val="tx1"/>
                  </a:solidFill>
                  <a:latin typeface="맑은 고딕" panose="020B0503020000020004" pitchFamily="50" charset="-127"/>
                  <a:ea typeface="맑은 고딕" panose="020B0503020000020004" pitchFamily="50" charset="-127"/>
                </a:rPr>
                <a:t>High Quality</a:t>
              </a:r>
            </a:p>
            <a:p>
              <a:pPr algn="ctr"/>
              <a:r>
                <a:rPr lang="en-US" altLang="ko-KR" sz="1400" b="1" dirty="0">
                  <a:solidFill>
                    <a:schemeClr val="tx1"/>
                  </a:solidFill>
                  <a:latin typeface="맑은 고딕" panose="020B0503020000020004" pitchFamily="50" charset="-127"/>
                  <a:ea typeface="맑은 고딕" panose="020B0503020000020004" pitchFamily="50" charset="-127"/>
                </a:rPr>
                <a:t>SW </a:t>
              </a:r>
              <a:r>
                <a:rPr lang="en-US" altLang="ko-KR" sz="1400" b="1" dirty="0" smtClean="0">
                  <a:solidFill>
                    <a:schemeClr val="tx1"/>
                  </a:solidFill>
                  <a:latin typeface="맑은 고딕" panose="020B0503020000020004" pitchFamily="50" charset="-127"/>
                  <a:ea typeface="맑은 고딕" panose="020B0503020000020004" pitchFamily="50" charset="-127"/>
                </a:rPr>
                <a:t>Engineer</a:t>
              </a:r>
              <a:endParaRPr lang="en-US" altLang="ko-KR" sz="1400" b="1" dirty="0">
                <a:solidFill>
                  <a:schemeClr val="tx1"/>
                </a:solidFill>
                <a:latin typeface="맑은 고딕" panose="020B0503020000020004" pitchFamily="50" charset="-127"/>
                <a:ea typeface="맑은 고딕" panose="020B0503020000020004" pitchFamily="50" charset="-127"/>
              </a:endParaRPr>
            </a:p>
          </p:txBody>
        </p:sp>
        <p:sp>
          <p:nvSpPr>
            <p:cNvPr id="7" name="타원 6"/>
            <p:cNvSpPr>
              <a:spLocks noChangeAspect="1"/>
            </p:cNvSpPr>
            <p:nvPr/>
          </p:nvSpPr>
          <p:spPr bwMode="auto">
            <a:xfrm>
              <a:off x="3430725" y="4509120"/>
              <a:ext cx="1686505" cy="1004179"/>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400" b="1" dirty="0" smtClean="0">
                  <a:solidFill>
                    <a:schemeClr val="tx1"/>
                  </a:solidFill>
                  <a:latin typeface="맑은 고딕" panose="020B0503020000020004" pitchFamily="50" charset="-127"/>
                  <a:ea typeface="맑은 고딕" panose="020B0503020000020004" pitchFamily="50" charset="-127"/>
                </a:rPr>
                <a:t>SW </a:t>
              </a:r>
              <a:r>
                <a:rPr lang="en-US" altLang="ko-KR" sz="1400" b="1" dirty="0">
                  <a:solidFill>
                    <a:schemeClr val="tx1"/>
                  </a:solidFill>
                  <a:latin typeface="맑은 고딕" panose="020B0503020000020004" pitchFamily="50" charset="-127"/>
                  <a:ea typeface="맑은 고딕" panose="020B0503020000020004" pitchFamily="50" charset="-127"/>
                </a:rPr>
                <a:t>Education</a:t>
              </a:r>
            </a:p>
            <a:p>
              <a:pPr algn="ctr"/>
              <a:r>
                <a:rPr lang="en-US" altLang="ko-KR" sz="1400" b="1" dirty="0">
                  <a:solidFill>
                    <a:schemeClr val="tx1"/>
                  </a:solidFill>
                  <a:latin typeface="맑은 고딕" panose="020B0503020000020004" pitchFamily="50" charset="-127"/>
                  <a:ea typeface="맑은 고딕" panose="020B0503020000020004" pitchFamily="50" charset="-127"/>
                </a:rPr>
                <a:t> to </a:t>
              </a:r>
              <a:r>
                <a:rPr lang="en-US" altLang="ko-KR" sz="1400" b="1" dirty="0" smtClean="0">
                  <a:solidFill>
                    <a:schemeClr val="tx1"/>
                  </a:solidFill>
                  <a:latin typeface="맑은 고딕" panose="020B0503020000020004" pitchFamily="50" charset="-127"/>
                  <a:ea typeface="맑은 고딕" panose="020B0503020000020004" pitchFamily="50" charset="-127"/>
                </a:rPr>
                <a:t>all Non-majors </a:t>
              </a:r>
              <a:endParaRPr lang="en-US" altLang="ko-KR" sz="1400" b="1" dirty="0">
                <a:solidFill>
                  <a:schemeClr val="tx1"/>
                </a:solidFill>
                <a:latin typeface="맑은 고딕" panose="020B0503020000020004" pitchFamily="50" charset="-127"/>
                <a:ea typeface="맑은 고딕" panose="020B0503020000020004" pitchFamily="50" charset="-127"/>
              </a:endParaRPr>
            </a:p>
          </p:txBody>
        </p:sp>
        <p:sp>
          <p:nvSpPr>
            <p:cNvPr id="8" name="타원 7"/>
            <p:cNvSpPr>
              <a:spLocks noChangeAspect="1"/>
            </p:cNvSpPr>
            <p:nvPr/>
          </p:nvSpPr>
          <p:spPr bwMode="auto">
            <a:xfrm>
              <a:off x="5436842" y="4509120"/>
              <a:ext cx="1686505" cy="1004179"/>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400" b="1" dirty="0" smtClean="0">
                  <a:solidFill>
                    <a:schemeClr val="tx1"/>
                  </a:solidFill>
                  <a:latin typeface="맑은 고딕" panose="020B0503020000020004" pitchFamily="50" charset="-127"/>
                  <a:ea typeface="맑은 고딕" panose="020B0503020000020004" pitchFamily="50" charset="-127"/>
                </a:rPr>
                <a:t>Emphasis on</a:t>
              </a:r>
            </a:p>
            <a:p>
              <a:pPr algn="ctr"/>
              <a:r>
                <a:rPr lang="en-US" altLang="ko-KR" sz="1400" b="1" dirty="0" smtClean="0">
                  <a:solidFill>
                    <a:schemeClr val="tx1"/>
                  </a:solidFill>
                  <a:latin typeface="맑은 고딕" panose="020B0503020000020004" pitchFamily="50" charset="-127"/>
                  <a:ea typeface="맑은 고딕" panose="020B0503020000020004" pitchFamily="50" charset="-127"/>
                </a:rPr>
                <a:t>Industry</a:t>
              </a:r>
              <a:r>
                <a:rPr lang="en-US" altLang="ko-KR" sz="1400" b="1" dirty="0">
                  <a:solidFill>
                    <a:schemeClr val="tx1"/>
                  </a:solidFill>
                  <a:latin typeface="맑은 고딕" panose="020B0503020000020004" pitchFamily="50" charset="-127"/>
                  <a:ea typeface="맑은 고딕" panose="020B0503020000020004" pitchFamily="50" charset="-127"/>
                </a:rPr>
                <a:t> </a:t>
              </a:r>
              <a:r>
                <a:rPr lang="en-US" altLang="ko-KR" sz="1400" b="1" dirty="0" smtClean="0">
                  <a:solidFill>
                    <a:schemeClr val="tx1"/>
                  </a:solidFill>
                  <a:latin typeface="맑은 고딕" panose="020B0503020000020004" pitchFamily="50" charset="-127"/>
                  <a:ea typeface="맑은 고딕" panose="020B0503020000020004" pitchFamily="50" charset="-127"/>
                </a:rPr>
                <a:t>Skills</a:t>
              </a:r>
              <a:endParaRPr lang="en-US" altLang="ko-KR" sz="1400" b="1" dirty="0">
                <a:solidFill>
                  <a:schemeClr val="tx1"/>
                </a:solidFill>
                <a:latin typeface="맑은 고딕" panose="020B0503020000020004" pitchFamily="50" charset="-127"/>
                <a:ea typeface="맑은 고딕" panose="020B0503020000020004" pitchFamily="50" charset="-127"/>
              </a:endParaRPr>
            </a:p>
          </p:txBody>
        </p:sp>
        <p:sp>
          <p:nvSpPr>
            <p:cNvPr id="9" name="타원 8"/>
            <p:cNvSpPr>
              <a:spLocks noChangeAspect="1"/>
            </p:cNvSpPr>
            <p:nvPr/>
          </p:nvSpPr>
          <p:spPr bwMode="auto">
            <a:xfrm>
              <a:off x="7442959" y="4509120"/>
              <a:ext cx="1686505" cy="1004179"/>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400" b="1" dirty="0">
                  <a:solidFill>
                    <a:schemeClr val="tx1"/>
                  </a:solidFill>
                  <a:latin typeface="맑은 고딕" panose="020B0503020000020004" pitchFamily="50" charset="-127"/>
                  <a:ea typeface="맑은 고딕" panose="020B0503020000020004" pitchFamily="50" charset="-127"/>
                </a:rPr>
                <a:t>Industry - Global </a:t>
              </a:r>
              <a:br>
                <a:rPr lang="en-US" altLang="ko-KR" sz="1400" b="1" dirty="0">
                  <a:solidFill>
                    <a:schemeClr val="tx1"/>
                  </a:solidFill>
                  <a:latin typeface="맑은 고딕" panose="020B0503020000020004" pitchFamily="50" charset="-127"/>
                  <a:ea typeface="맑은 고딕" panose="020B0503020000020004" pitchFamily="50" charset="-127"/>
                </a:rPr>
              </a:br>
              <a:r>
                <a:rPr lang="en-US" altLang="ko-KR" sz="1400" b="1" dirty="0">
                  <a:solidFill>
                    <a:schemeClr val="tx1"/>
                  </a:solidFill>
                  <a:latin typeface="맑은 고딕" panose="020B0503020000020004" pitchFamily="50" charset="-127"/>
                  <a:ea typeface="맑은 고딕" panose="020B0503020000020004" pitchFamily="50" charset="-127"/>
                </a:rPr>
                <a:t>Cooperation</a:t>
              </a:r>
            </a:p>
          </p:txBody>
        </p:sp>
      </p:grpSp>
      <p:sp>
        <p:nvSpPr>
          <p:cNvPr id="10" name="모서리가 둥근 직사각형 9"/>
          <p:cNvSpPr/>
          <p:nvPr/>
        </p:nvSpPr>
        <p:spPr bwMode="auto">
          <a:xfrm>
            <a:off x="1282374" y="5661248"/>
            <a:ext cx="7704856" cy="720080"/>
          </a:xfrm>
          <a:prstGeom prst="roundRect">
            <a:avLst/>
          </a:prstGeom>
          <a:gradFill flip="none" rotWithShape="1">
            <a:gsLst>
              <a:gs pos="0">
                <a:schemeClr val="bg1">
                  <a:lumMod val="85000"/>
                </a:schemeClr>
              </a:gs>
              <a:gs pos="100000">
                <a:schemeClr val="bg1">
                  <a:lumMod val="95000"/>
                  <a:shade val="100000"/>
                  <a:satMod val="115000"/>
                </a:schemeClr>
              </a:gs>
            </a:gsLst>
            <a:lin ang="16200000" scaled="1"/>
            <a:tileRect/>
          </a:gra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b="1" dirty="0" smtClean="0">
                <a:solidFill>
                  <a:srgbClr val="0070C0"/>
                </a:solidFill>
                <a:latin typeface="맑은 고딕" panose="020B0503020000020004" pitchFamily="50" charset="-127"/>
                <a:ea typeface="맑은 고딕" panose="020B0503020000020004" pitchFamily="50" charset="-127"/>
              </a:rPr>
              <a:t>Learn Problem </a:t>
            </a:r>
            <a:r>
              <a:rPr lang="en-US" altLang="ko-KR" b="1" dirty="0">
                <a:solidFill>
                  <a:srgbClr val="0070C0"/>
                </a:solidFill>
                <a:latin typeface="맑은 고딕" panose="020B0503020000020004" pitchFamily="50" charset="-127"/>
                <a:ea typeface="맑은 고딕" panose="020B0503020000020004" pitchFamily="50" charset="-127"/>
              </a:rPr>
              <a:t>Solving Skills </a:t>
            </a:r>
          </a:p>
          <a:p>
            <a:pPr algn="ctr"/>
            <a:r>
              <a:rPr lang="en-US" altLang="ko-KR" b="1" dirty="0">
                <a:solidFill>
                  <a:srgbClr val="0070C0"/>
                </a:solidFill>
                <a:latin typeface="맑은 고딕" panose="020B0503020000020004" pitchFamily="50" charset="-127"/>
                <a:ea typeface="맑은 고딕" panose="020B0503020000020004" pitchFamily="50" charset="-127"/>
              </a:rPr>
              <a:t>Through Pragmatic SW Education </a:t>
            </a:r>
          </a:p>
        </p:txBody>
      </p:sp>
      <p:sp>
        <p:nvSpPr>
          <p:cNvPr id="11" name="Freeform 219"/>
          <p:cNvSpPr>
            <a:spLocks/>
          </p:cNvSpPr>
          <p:nvPr/>
        </p:nvSpPr>
        <p:spPr bwMode="auto">
          <a:xfrm rot="10800000">
            <a:off x="1252152" y="4365104"/>
            <a:ext cx="7805303" cy="1368153"/>
          </a:xfrm>
          <a:custGeom>
            <a:avLst/>
            <a:gdLst/>
            <a:ahLst/>
            <a:cxnLst>
              <a:cxn ang="0">
                <a:pos x="2502" y="0"/>
              </a:cxn>
              <a:cxn ang="0">
                <a:pos x="1465" y="383"/>
              </a:cxn>
              <a:cxn ang="0">
                <a:pos x="1783" y="383"/>
              </a:cxn>
              <a:cxn ang="0">
                <a:pos x="0" y="1908"/>
              </a:cxn>
              <a:cxn ang="0">
                <a:pos x="5034" y="1908"/>
              </a:cxn>
              <a:cxn ang="0">
                <a:pos x="3229" y="383"/>
              </a:cxn>
              <a:cxn ang="0">
                <a:pos x="3613" y="395"/>
              </a:cxn>
              <a:cxn ang="0">
                <a:pos x="2502" y="0"/>
              </a:cxn>
            </a:cxnLst>
            <a:rect l="0" t="0" r="r" b="b"/>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FFB400">
                  <a:alpha val="50000"/>
                </a:srgbClr>
              </a:gs>
              <a:gs pos="100000">
                <a:srgbClr val="FFFFFF">
                  <a:alpha val="0"/>
                </a:srgb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endParaRPr>
          </a:p>
        </p:txBody>
      </p:sp>
    </p:spTree>
    <p:extLst>
      <p:ext uri="{BB962C8B-B14F-4D97-AF65-F5344CB8AC3E}">
        <p14:creationId xmlns:p14="http://schemas.microsoft.com/office/powerpoint/2010/main" val="25714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idx="1"/>
          </p:nvPr>
        </p:nvSpPr>
        <p:spPr>
          <a:xfrm>
            <a:off x="380492" y="1196752"/>
            <a:ext cx="5076564" cy="5328592"/>
          </a:xfrm>
        </p:spPr>
        <p:txBody>
          <a:bodyPr/>
          <a:lstStyle/>
          <a:p>
            <a:r>
              <a:rPr lang="en-US" altLang="ko-KR" dirty="0" smtClean="0"/>
              <a:t>Nokia took 2/3 </a:t>
            </a:r>
            <a:r>
              <a:rPr lang="en-US" altLang="ko-KR" dirty="0"/>
              <a:t>of </a:t>
            </a:r>
            <a:r>
              <a:rPr lang="en-US" altLang="ko-KR" dirty="0" smtClean="0"/>
              <a:t>Profit in 2007</a:t>
            </a:r>
          </a:p>
          <a:p>
            <a:r>
              <a:rPr lang="en-US" altLang="ko-KR" dirty="0" smtClean="0"/>
              <a:t>Apple shipped 15%, but took 93% </a:t>
            </a:r>
            <a:r>
              <a:rPr lang="en-US" altLang="ko-KR" dirty="0"/>
              <a:t>of Profit </a:t>
            </a:r>
            <a:r>
              <a:rPr lang="en-US" altLang="ko-KR" dirty="0" smtClean="0"/>
              <a:t>(4Q, 2014)</a:t>
            </a:r>
          </a:p>
          <a:p>
            <a:r>
              <a:rPr lang="en-US" altLang="ko-KR" dirty="0" smtClean="0"/>
              <a:t>85% of Smartphones use Google’s Android OS </a:t>
            </a:r>
          </a:p>
          <a:p>
            <a:r>
              <a:rPr lang="en-US" altLang="ko-KR" dirty="0" smtClean="0"/>
              <a:t>Success Factors</a:t>
            </a:r>
          </a:p>
          <a:p>
            <a:pPr lvl="1"/>
            <a:r>
              <a:rPr lang="en-US" altLang="ko-KR" dirty="0" smtClean="0"/>
              <a:t>Perceived Mobile Phone as Computer</a:t>
            </a:r>
          </a:p>
          <a:p>
            <a:pPr lvl="1"/>
            <a:r>
              <a:rPr lang="en-US" altLang="ko-KR" dirty="0" smtClean="0"/>
              <a:t>Experience in Computer and Software businesses </a:t>
            </a:r>
          </a:p>
        </p:txBody>
      </p:sp>
      <p:sp>
        <p:nvSpPr>
          <p:cNvPr id="6" name="제목 5"/>
          <p:cNvSpPr>
            <a:spLocks noGrp="1"/>
          </p:cNvSpPr>
          <p:nvPr>
            <p:ph type="title"/>
          </p:nvPr>
        </p:nvSpPr>
        <p:spPr/>
        <p:txBody>
          <a:bodyPr/>
          <a:lstStyle/>
          <a:p>
            <a:r>
              <a:rPr lang="en-US" altLang="ko-KR" sz="2800" dirty="0" smtClean="0"/>
              <a:t>Apple and Google disrupted</a:t>
            </a:r>
            <a:r>
              <a:rPr lang="ko-KR" altLang="en-US" sz="2800" dirty="0" smtClean="0"/>
              <a:t> </a:t>
            </a:r>
            <a:r>
              <a:rPr lang="en-US" altLang="ko-KR" sz="2800" dirty="0" smtClean="0"/>
              <a:t>Mobile Phone Industry</a:t>
            </a:r>
            <a:endParaRPr lang="ko-KR" altLang="en-US" sz="2800" dirty="0"/>
          </a:p>
        </p:txBody>
      </p:sp>
      <p:sp>
        <p:nvSpPr>
          <p:cNvPr id="2" name="텍스트 개체 틀 1"/>
          <p:cNvSpPr>
            <a:spLocks noGrp="1"/>
          </p:cNvSpPr>
          <p:nvPr>
            <p:ph type="body" sz="quarter" idx="10"/>
          </p:nvPr>
        </p:nvSpPr>
        <p:spPr/>
        <p:txBody>
          <a:bodyPr/>
          <a:lstStyle/>
          <a:p>
            <a:r>
              <a:rPr lang="en-US" altLang="ko-KR" dirty="0">
                <a:hlinkClick r:id="rId3"/>
              </a:rPr>
              <a:t>http://www.theregister.co.uk/2014/03/18/apple_maintains_big_profitability_lead_in_growing_smartphone_market</a:t>
            </a:r>
            <a:r>
              <a:rPr lang="en-US" altLang="ko-KR" dirty="0" smtClean="0">
                <a:hlinkClick r:id="rId3"/>
              </a:rPr>
              <a:t>/</a:t>
            </a:r>
            <a:r>
              <a:rPr lang="en-US" altLang="ko-KR" dirty="0"/>
              <a:t>   http://dazeinfo.com/2014/08/04/smartphone-market-share-q-2014-xiaomi-lenovo-worlds-top-smartphone-brands-are-chinese-apple-samsung-struggling/</a:t>
            </a:r>
          </a:p>
        </p:txBody>
      </p:sp>
      <p:pic>
        <p:nvPicPr>
          <p:cNvPr id="1030" name="Picture 6" descr="Percentage of operating profit from mobile phones (globally, select vend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040" y="1775757"/>
            <a:ext cx="4416064"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458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내용 개체 틀 5"/>
          <p:cNvSpPr>
            <a:spLocks noGrp="1"/>
          </p:cNvSpPr>
          <p:nvPr>
            <p:ph idx="1"/>
          </p:nvPr>
        </p:nvSpPr>
        <p:spPr>
          <a:xfrm>
            <a:off x="380492" y="1196752"/>
            <a:ext cx="9525508" cy="5328592"/>
          </a:xfrm>
        </p:spPr>
        <p:txBody>
          <a:bodyPr/>
          <a:lstStyle/>
          <a:p>
            <a:r>
              <a:rPr lang="en-US" altLang="ko-KR" dirty="0"/>
              <a:t>Curriculum Changed in 2015, Implement in 2018 (</a:t>
            </a:r>
            <a:r>
              <a:rPr lang="en-US" altLang="ko-KR" dirty="0" err="1"/>
              <a:t>MoEducation</a:t>
            </a:r>
            <a:r>
              <a:rPr lang="en-US" altLang="ko-KR" dirty="0"/>
              <a:t>)</a:t>
            </a:r>
          </a:p>
          <a:p>
            <a:r>
              <a:rPr lang="en-US" altLang="ko-KR" dirty="0"/>
              <a:t>Emphasis on Computational Thinking and Coding</a:t>
            </a:r>
          </a:p>
          <a:p>
            <a:endParaRPr lang="en-US" altLang="ko-KR" dirty="0"/>
          </a:p>
          <a:p>
            <a:endParaRPr lang="ko-KR" altLang="en-US" dirty="0"/>
          </a:p>
        </p:txBody>
      </p:sp>
      <p:sp>
        <p:nvSpPr>
          <p:cNvPr id="2" name="제목 1"/>
          <p:cNvSpPr>
            <a:spLocks noGrp="1"/>
          </p:cNvSpPr>
          <p:nvPr>
            <p:ph type="title"/>
          </p:nvPr>
        </p:nvSpPr>
        <p:spPr/>
        <p:txBody>
          <a:bodyPr/>
          <a:lstStyle/>
          <a:p>
            <a:r>
              <a:rPr lang="en-US" altLang="ko-KR" dirty="0"/>
              <a:t>SW </a:t>
            </a:r>
            <a:r>
              <a:rPr lang="en-US" altLang="ko-KR" dirty="0" smtClean="0"/>
              <a:t>in </a:t>
            </a:r>
            <a:r>
              <a:rPr lang="en-US" altLang="ko-KR" dirty="0"/>
              <a:t>K-12 Education</a:t>
            </a:r>
            <a:endParaRPr lang="ko-KR" altLang="en-US" dirty="0"/>
          </a:p>
        </p:txBody>
      </p:sp>
      <p:sp>
        <p:nvSpPr>
          <p:cNvPr id="11" name="텍스트 개체 틀 3"/>
          <p:cNvSpPr>
            <a:spLocks noGrp="1"/>
          </p:cNvSpPr>
          <p:nvPr>
            <p:ph type="body" sz="quarter" idx="10"/>
          </p:nvPr>
        </p:nvSpPr>
        <p:spPr/>
        <p:txBody>
          <a:bodyPr/>
          <a:lstStyle/>
          <a:p>
            <a:r>
              <a:rPr lang="en-US" altLang="ko-KR" dirty="0" smtClean="0"/>
              <a:t>[</a:t>
            </a:r>
            <a:r>
              <a:rPr lang="ko-KR" altLang="en-US" dirty="0"/>
              <a:t>이미지</a:t>
            </a:r>
            <a:r>
              <a:rPr lang="ko-KR" altLang="en-US" dirty="0" smtClean="0"/>
              <a:t> 출처 </a:t>
            </a:r>
            <a:r>
              <a:rPr lang="en-US" altLang="ko-KR" dirty="0"/>
              <a:t>: http://spri.kr</a:t>
            </a:r>
            <a:r>
              <a:rPr lang="en-US" altLang="ko-KR" dirty="0" smtClean="0"/>
              <a:t>/ </a:t>
            </a:r>
            <a:r>
              <a:rPr lang="en-US" altLang="ko-KR" dirty="0"/>
              <a:t>, https://www.sw.or.kr/news/n_pss_view.jsp?articleNo=22299]</a:t>
            </a:r>
            <a:endParaRPr lang="ko-KR" altLang="en-US" dirty="0"/>
          </a:p>
        </p:txBody>
      </p:sp>
      <p:graphicFrame>
        <p:nvGraphicFramePr>
          <p:cNvPr id="5" name="표 4"/>
          <p:cNvGraphicFramePr>
            <a:graphicFrameLocks noGrp="1"/>
          </p:cNvGraphicFramePr>
          <p:nvPr>
            <p:extLst>
              <p:ext uri="{D42A27DB-BD31-4B8C-83A1-F6EECF244321}">
                <p14:modId xmlns:p14="http://schemas.microsoft.com/office/powerpoint/2010/main" val="1929854212"/>
              </p:ext>
            </p:extLst>
          </p:nvPr>
        </p:nvGraphicFramePr>
        <p:xfrm>
          <a:off x="380493" y="2359426"/>
          <a:ext cx="9252508" cy="3204000"/>
        </p:xfrm>
        <a:graphic>
          <a:graphicData uri="http://schemas.openxmlformats.org/drawingml/2006/table">
            <a:tbl>
              <a:tblPr/>
              <a:tblGrid>
                <a:gridCol w="1675746"/>
                <a:gridCol w="3493622"/>
                <a:gridCol w="4083140"/>
              </a:tblGrid>
              <a:tr h="350855">
                <a:tc>
                  <a:txBody>
                    <a:bodyPr/>
                    <a:lstStyle/>
                    <a:p>
                      <a:pPr marL="0" marR="0" indent="0" algn="ctr" defTabSz="1072743" rtl="0" eaLnBrk="1" fontAlgn="base" latinLnBrk="1" hangingPunct="1">
                        <a:lnSpc>
                          <a:spcPct val="100000"/>
                        </a:lnSpc>
                        <a:spcBef>
                          <a:spcPts val="0"/>
                        </a:spcBef>
                        <a:spcAft>
                          <a:spcPts val="0"/>
                        </a:spcAft>
                      </a:pPr>
                      <a:endParaRPr lang="ko-KR" altLang="en-US" sz="1400" kern="1200" dirty="0">
                        <a:solidFill>
                          <a:schemeClr val="bg1"/>
                        </a:solidFill>
                        <a:latin typeface="+mn-ea"/>
                        <a:ea typeface="+mn-ea"/>
                        <a:cs typeface="+mn-cs"/>
                      </a:endParaRPr>
                    </a:p>
                  </a:txBody>
                  <a:tcPr marL="64770" marR="64770" marT="17907" marB="17907"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99"/>
                    </a:solidFill>
                  </a:tcPr>
                </a:tc>
                <a:tc>
                  <a:txBody>
                    <a:bodyPr/>
                    <a:lstStyle/>
                    <a:p>
                      <a:pPr marL="0" marR="0" indent="0" algn="ctr" fontAlgn="base" latinLnBrk="0">
                        <a:lnSpc>
                          <a:spcPct val="100000"/>
                        </a:lnSpc>
                        <a:spcBef>
                          <a:spcPts val="0"/>
                        </a:spcBef>
                        <a:spcAft>
                          <a:spcPts val="0"/>
                        </a:spcAft>
                      </a:pPr>
                      <a:r>
                        <a:rPr lang="en-US" altLang="ko-KR" sz="1400" b="1" kern="0" spc="0" dirty="0" smtClean="0">
                          <a:solidFill>
                            <a:schemeClr val="bg1"/>
                          </a:solidFill>
                          <a:effectLst/>
                          <a:latin typeface="+mn-ea"/>
                          <a:ea typeface="+mn-ea"/>
                        </a:rPr>
                        <a:t>Reform</a:t>
                      </a:r>
                      <a:r>
                        <a:rPr lang="en-US" altLang="ko-KR" sz="1400" b="1" kern="0" spc="0" baseline="0" dirty="0" smtClean="0">
                          <a:solidFill>
                            <a:schemeClr val="bg1"/>
                          </a:solidFill>
                          <a:effectLst/>
                          <a:latin typeface="+mn-ea"/>
                          <a:ea typeface="+mn-ea"/>
                        </a:rPr>
                        <a:t> content </a:t>
                      </a:r>
                      <a:endParaRPr lang="ko-KR" altLang="en-US" sz="1400" b="1" kern="0" spc="0" dirty="0">
                        <a:solidFill>
                          <a:schemeClr val="bg1"/>
                        </a:solidFill>
                        <a:effectLst/>
                        <a:latin typeface="+mn-ea"/>
                        <a:ea typeface="+mn-ea"/>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99"/>
                    </a:solidFill>
                  </a:tcPr>
                </a:tc>
                <a:tc>
                  <a:txBody>
                    <a:bodyPr/>
                    <a:lstStyle/>
                    <a:p>
                      <a:pPr marL="0" marR="0" indent="0" algn="ctr" fontAlgn="base" latinLnBrk="0">
                        <a:lnSpc>
                          <a:spcPct val="100000"/>
                        </a:lnSpc>
                        <a:spcBef>
                          <a:spcPts val="0"/>
                        </a:spcBef>
                        <a:spcAft>
                          <a:spcPts val="0"/>
                        </a:spcAft>
                      </a:pPr>
                      <a:r>
                        <a:rPr lang="en-US" altLang="ko-KR" sz="1400" b="1" kern="0" spc="0" dirty="0" smtClean="0">
                          <a:solidFill>
                            <a:schemeClr val="bg1"/>
                          </a:solidFill>
                          <a:effectLst/>
                          <a:latin typeface="+mn-ea"/>
                          <a:ea typeface="+mn-ea"/>
                        </a:rPr>
                        <a:t>Educational Objectives and Contents</a:t>
                      </a:r>
                      <a:endParaRPr lang="ko-KR" altLang="en-US" sz="1400" b="1" kern="0" spc="0" dirty="0">
                        <a:solidFill>
                          <a:schemeClr val="bg1"/>
                        </a:solidFill>
                        <a:effectLst/>
                        <a:latin typeface="+mn-ea"/>
                        <a:ea typeface="+mn-ea"/>
                      </a:endParaRPr>
                    </a:p>
                  </a:txBody>
                  <a:tcPr marL="64770" marR="64770" marT="17907" marB="17907"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99"/>
                    </a:solidFill>
                  </a:tcPr>
                </a:tc>
              </a:tr>
              <a:tr h="1183433">
                <a:tc>
                  <a:txBody>
                    <a:bodyPr/>
                    <a:lstStyle/>
                    <a:p>
                      <a:pPr marL="0" marR="0" indent="0" algn="ctr" defTabSz="1072743" rtl="0" eaLnBrk="1" fontAlgn="base" latinLnBrk="1" hangingPunct="1">
                        <a:lnSpc>
                          <a:spcPct val="100000"/>
                        </a:lnSpc>
                        <a:spcBef>
                          <a:spcPts val="0"/>
                        </a:spcBef>
                        <a:spcAft>
                          <a:spcPts val="0"/>
                        </a:spcAft>
                      </a:pPr>
                      <a:r>
                        <a:rPr lang="en-US" altLang="ko-KR" sz="1400" b="0" kern="1200" dirty="0" smtClean="0">
                          <a:solidFill>
                            <a:schemeClr val="tx1"/>
                          </a:solidFill>
                          <a:latin typeface="+mn-ea"/>
                          <a:ea typeface="+mn-ea"/>
                          <a:cs typeface="+mn-cs"/>
                        </a:rPr>
                        <a:t>5th and 6th Grade</a:t>
                      </a:r>
                      <a:endParaRPr lang="ko-KR" altLang="en-US" sz="1400" b="0" kern="1200" dirty="0">
                        <a:solidFill>
                          <a:schemeClr val="tx1"/>
                        </a:solidFill>
                        <a:latin typeface="+mn-ea"/>
                        <a:ea typeface="+mn-ea"/>
                        <a:cs typeface="+mn-cs"/>
                      </a:endParaRPr>
                    </a:p>
                  </a:txBody>
                  <a:tcPr marL="64770" marR="64770" marT="17907" marB="17907"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fontAlgn="base" latinLnBrk="0">
                        <a:lnSpc>
                          <a:spcPct val="130000"/>
                        </a:lnSpc>
                        <a:spcBef>
                          <a:spcPts val="0"/>
                        </a:spcBef>
                        <a:spcAft>
                          <a:spcPts val="0"/>
                        </a:spcAft>
                      </a:pPr>
                      <a:r>
                        <a:rPr lang="en-US" altLang="ko-KR" sz="1600" b="1" u="none" kern="0" spc="0" dirty="0" smtClean="0">
                          <a:solidFill>
                            <a:srgbClr val="2525F5"/>
                          </a:solidFill>
                          <a:effectLst/>
                          <a:uFill>
                            <a:solidFill>
                              <a:srgbClr val="000000"/>
                            </a:solidFill>
                          </a:uFill>
                          <a:latin typeface="+mn-ea"/>
                          <a:ea typeface="+mn-ea"/>
                        </a:rPr>
                        <a:t>As a Practice</a:t>
                      </a:r>
                      <a:r>
                        <a:rPr lang="en-US" altLang="ko-KR" sz="1600" b="1" u="none" kern="0" spc="0" baseline="0" dirty="0" smtClean="0">
                          <a:solidFill>
                            <a:srgbClr val="2525F5"/>
                          </a:solidFill>
                          <a:effectLst/>
                          <a:uFill>
                            <a:solidFill>
                              <a:srgbClr val="000000"/>
                            </a:solidFill>
                          </a:uFill>
                          <a:latin typeface="+mn-ea"/>
                          <a:ea typeface="+mn-ea"/>
                        </a:rPr>
                        <a:t> course</a:t>
                      </a:r>
                      <a:r>
                        <a:rPr lang="en-US" altLang="ko-KR" sz="1600" b="1" u="none" kern="0" spc="0" dirty="0" smtClean="0">
                          <a:solidFill>
                            <a:srgbClr val="2525F5"/>
                          </a:solidFill>
                          <a:effectLst/>
                          <a:uFill>
                            <a:solidFill>
                              <a:srgbClr val="000000"/>
                            </a:solidFill>
                          </a:uFill>
                          <a:latin typeface="+mn-ea"/>
                          <a:ea typeface="+mn-ea"/>
                        </a:rPr>
                        <a:t>, 17Hours</a:t>
                      </a:r>
                      <a:endParaRPr lang="en-US" altLang="ko-KR" sz="1600" b="1" u="none" kern="0" spc="0" dirty="0">
                        <a:solidFill>
                          <a:srgbClr val="000000"/>
                        </a:solidFill>
                        <a:effectLst/>
                        <a:uFillTx/>
                        <a:latin typeface="+mn-ea"/>
                        <a:ea typeface="+mn-ea"/>
                      </a:endParaRPr>
                    </a:p>
                    <a:p>
                      <a:pPr marL="0" marR="0" indent="0" algn="l" fontAlgn="base" latinLnBrk="0">
                        <a:lnSpc>
                          <a:spcPct val="130000"/>
                        </a:lnSpc>
                        <a:spcBef>
                          <a:spcPts val="0"/>
                        </a:spcBef>
                        <a:spcAft>
                          <a:spcPts val="0"/>
                        </a:spcAft>
                      </a:pPr>
                      <a:r>
                        <a:rPr lang="en-US" altLang="ko-KR" sz="1600" b="0" u="none" kern="0" spc="0" dirty="0" smtClean="0">
                          <a:solidFill>
                            <a:srgbClr val="000000"/>
                          </a:solidFill>
                          <a:effectLst/>
                          <a:latin typeface="+mn-ea"/>
                          <a:ea typeface="+mn-ea"/>
                        </a:rPr>
                        <a:t>From ICT Application</a:t>
                      </a:r>
                      <a:r>
                        <a:rPr lang="en-US" altLang="ko-KR" sz="1600" b="0" u="none" kern="0" spc="0" baseline="0" dirty="0" smtClean="0">
                          <a:solidFill>
                            <a:srgbClr val="000000"/>
                          </a:solidFill>
                          <a:effectLst/>
                          <a:latin typeface="+mn-ea"/>
                          <a:ea typeface="+mn-ea"/>
                        </a:rPr>
                        <a:t> </a:t>
                      </a:r>
                    </a:p>
                    <a:p>
                      <a:pPr marL="0" marR="0" indent="0" algn="l" fontAlgn="base" latinLnBrk="0">
                        <a:lnSpc>
                          <a:spcPct val="130000"/>
                        </a:lnSpc>
                        <a:spcBef>
                          <a:spcPts val="0"/>
                        </a:spcBef>
                        <a:spcAft>
                          <a:spcPts val="0"/>
                        </a:spcAft>
                      </a:pPr>
                      <a:r>
                        <a:rPr lang="en-US" altLang="ko-KR" sz="1600" b="0" u="none" kern="0" spc="0" baseline="0" dirty="0" smtClean="0">
                          <a:solidFill>
                            <a:srgbClr val="000000"/>
                          </a:solidFill>
                          <a:effectLst/>
                          <a:latin typeface="+mn-ea"/>
                          <a:ea typeface="+mn-ea"/>
                        </a:rPr>
                        <a:t>into</a:t>
                      </a:r>
                      <a:r>
                        <a:rPr lang="en-US" altLang="ko-KR" sz="1600" b="0" u="none" kern="0" spc="0" dirty="0" smtClean="0">
                          <a:solidFill>
                            <a:srgbClr val="000000"/>
                          </a:solidFill>
                          <a:effectLst/>
                          <a:latin typeface="+mn-ea"/>
                          <a:ea typeface="+mn-ea"/>
                        </a:rPr>
                        <a:t> SW as a basic Knowledge</a:t>
                      </a:r>
                      <a:endParaRPr lang="ko-KR" altLang="en-US" sz="1600" b="0" u="none" kern="0" spc="0" dirty="0">
                        <a:solidFill>
                          <a:srgbClr val="000000"/>
                        </a:solidFill>
                        <a:effectLst/>
                        <a:latin typeface="+mn-ea"/>
                        <a:ea typeface="+mn-ea"/>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6700" marR="0" indent="-180975" algn="l" fontAlgn="base" latinLnBrk="1">
                        <a:lnSpc>
                          <a:spcPct val="130000"/>
                        </a:lnSpc>
                        <a:spcBef>
                          <a:spcPts val="0"/>
                        </a:spcBef>
                        <a:spcAft>
                          <a:spcPts val="0"/>
                        </a:spcAft>
                        <a:buFont typeface="Arial" panose="020B0604020202020204" pitchFamily="34" charset="0"/>
                        <a:buChar char="•"/>
                      </a:pPr>
                      <a:r>
                        <a:rPr lang="en-US" altLang="ko-KR" sz="1600" b="0" i="0" kern="1200" spc="0" dirty="0" smtClean="0">
                          <a:solidFill>
                            <a:schemeClr val="tx1"/>
                          </a:solidFill>
                          <a:effectLst/>
                          <a:latin typeface="+mn-ea"/>
                          <a:ea typeface="+mn-ea"/>
                          <a:cs typeface="+mn-cs"/>
                        </a:rPr>
                        <a:t>Algorithm </a:t>
                      </a:r>
                      <a:r>
                        <a:rPr lang="en-US" altLang="ko-KR" sz="1600" b="0" i="0" kern="1200" spc="0" baseline="0" dirty="0" smtClean="0">
                          <a:solidFill>
                            <a:schemeClr val="tx1"/>
                          </a:solidFill>
                          <a:effectLst/>
                          <a:latin typeface="+mn-ea"/>
                          <a:ea typeface="+mn-ea"/>
                          <a:cs typeface="+mn-cs"/>
                        </a:rPr>
                        <a:t>by </a:t>
                      </a:r>
                      <a:r>
                        <a:rPr lang="en-US" altLang="ko-KR" sz="1600" b="0" i="0" kern="1200" spc="0" dirty="0" smtClean="0">
                          <a:solidFill>
                            <a:schemeClr val="tx1"/>
                          </a:solidFill>
                          <a:effectLst/>
                          <a:latin typeface="+mn-ea"/>
                          <a:ea typeface="+mn-ea"/>
                          <a:cs typeface="+mn-cs"/>
                        </a:rPr>
                        <a:t>Playing Unplugged Game</a:t>
                      </a:r>
                      <a:r>
                        <a:rPr lang="ko-KR" altLang="en-US" sz="1600" b="0" i="0" kern="1200" spc="0" dirty="0" smtClean="0">
                          <a:solidFill>
                            <a:schemeClr val="tx1"/>
                          </a:solidFill>
                          <a:effectLst/>
                          <a:latin typeface="+mn-ea"/>
                          <a:ea typeface="+mn-ea"/>
                          <a:cs typeface="+mn-cs"/>
                        </a:rPr>
                        <a:t> </a:t>
                      </a:r>
                      <a:endParaRPr lang="en-US" altLang="ko-KR" sz="1600" b="0" i="0" kern="1200" spc="0" dirty="0" smtClean="0">
                        <a:solidFill>
                          <a:schemeClr val="tx1"/>
                        </a:solidFill>
                        <a:effectLst/>
                        <a:latin typeface="+mn-ea"/>
                        <a:ea typeface="+mn-ea"/>
                        <a:cs typeface="+mn-cs"/>
                      </a:endParaRPr>
                    </a:p>
                    <a:p>
                      <a:pPr marL="266700" marR="0" indent="-180975" algn="l" fontAlgn="base" latinLnBrk="1">
                        <a:lnSpc>
                          <a:spcPct val="130000"/>
                        </a:lnSpc>
                        <a:spcBef>
                          <a:spcPts val="0"/>
                        </a:spcBef>
                        <a:spcAft>
                          <a:spcPts val="0"/>
                        </a:spcAft>
                        <a:buFont typeface="Arial" panose="020B0604020202020204" pitchFamily="34" charset="0"/>
                        <a:buChar char="•"/>
                      </a:pPr>
                      <a:r>
                        <a:rPr lang="en-US" altLang="ko-KR" sz="1600" b="0" i="0" kern="1200" spc="0" dirty="0" smtClean="0">
                          <a:solidFill>
                            <a:schemeClr val="tx1"/>
                          </a:solidFill>
                          <a:effectLst/>
                          <a:latin typeface="+mn-ea"/>
                          <a:ea typeface="+mn-ea"/>
                          <a:cs typeface="+mn-cs"/>
                        </a:rPr>
                        <a:t>programming experience with tools</a:t>
                      </a:r>
                    </a:p>
                    <a:p>
                      <a:pPr marL="266700" marR="0" indent="-180975" algn="l" fontAlgn="base" latinLnBrk="1">
                        <a:lnSpc>
                          <a:spcPct val="130000"/>
                        </a:lnSpc>
                        <a:spcBef>
                          <a:spcPts val="0"/>
                        </a:spcBef>
                        <a:spcAft>
                          <a:spcPts val="0"/>
                        </a:spcAft>
                        <a:buFont typeface="Arial" panose="020B0604020202020204" pitchFamily="34" charset="0"/>
                        <a:buChar char="•"/>
                      </a:pPr>
                      <a:r>
                        <a:rPr lang="en-US" altLang="ko-KR" sz="1600" b="0" spc="0" dirty="0" smtClean="0">
                          <a:latin typeface="+mn-ea"/>
                          <a:ea typeface="+mn-ea"/>
                        </a:rPr>
                        <a:t>Understanding Copyright</a:t>
                      </a:r>
                      <a:endParaRPr lang="ko-KR" altLang="en-US" sz="1600" b="0" kern="0" spc="0" dirty="0">
                        <a:solidFill>
                          <a:srgbClr val="000000"/>
                        </a:solidFill>
                        <a:effectLst/>
                        <a:latin typeface="+mn-ea"/>
                        <a:ea typeface="+mn-ea"/>
                      </a:endParaRPr>
                    </a:p>
                  </a:txBody>
                  <a:tcPr marL="64770" marR="64770" marT="17907" marB="17907"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2934">
                <a:tc>
                  <a:txBody>
                    <a:bodyPr/>
                    <a:lstStyle/>
                    <a:p>
                      <a:pPr marL="0" marR="0" indent="0" algn="ctr" defTabSz="1072743" rtl="0" eaLnBrk="1" fontAlgn="base" latinLnBrk="1" hangingPunct="1">
                        <a:lnSpc>
                          <a:spcPct val="100000"/>
                        </a:lnSpc>
                        <a:spcBef>
                          <a:spcPts val="0"/>
                        </a:spcBef>
                        <a:spcAft>
                          <a:spcPts val="0"/>
                        </a:spcAft>
                      </a:pPr>
                      <a:r>
                        <a:rPr lang="en-US" altLang="ko-KR" sz="1400" b="0" kern="1200" dirty="0" smtClean="0">
                          <a:solidFill>
                            <a:schemeClr val="tx1"/>
                          </a:solidFill>
                          <a:latin typeface="+mn-ea"/>
                          <a:ea typeface="+mn-ea"/>
                          <a:cs typeface="+mn-cs"/>
                        </a:rPr>
                        <a:t>Middle School</a:t>
                      </a:r>
                      <a:endParaRPr lang="ko-KR" altLang="en-US" sz="1400" b="0" kern="1200" dirty="0">
                        <a:solidFill>
                          <a:schemeClr val="tx1"/>
                        </a:solidFill>
                        <a:latin typeface="+mn-ea"/>
                        <a:ea typeface="+mn-ea"/>
                        <a:cs typeface="+mn-cs"/>
                      </a:endParaRPr>
                    </a:p>
                    <a:p>
                      <a:pPr marL="0" marR="0" indent="0" algn="ctr" defTabSz="1072743" rtl="0" eaLnBrk="1" fontAlgn="base" latinLnBrk="1" hangingPunct="1">
                        <a:lnSpc>
                          <a:spcPct val="100000"/>
                        </a:lnSpc>
                        <a:spcBef>
                          <a:spcPts val="0"/>
                        </a:spcBef>
                        <a:spcAft>
                          <a:spcPts val="0"/>
                        </a:spcAft>
                      </a:pPr>
                      <a:r>
                        <a:rPr lang="en-US" altLang="ko-KR" sz="1400" b="0" kern="1200" dirty="0" smtClean="0">
                          <a:solidFill>
                            <a:schemeClr val="tx1"/>
                          </a:solidFill>
                          <a:latin typeface="+mn-ea"/>
                          <a:ea typeface="+mn-ea"/>
                          <a:cs typeface="+mn-cs"/>
                        </a:rPr>
                        <a:t>(7th</a:t>
                      </a:r>
                      <a:r>
                        <a:rPr lang="ko-KR" altLang="en-US" sz="1400" b="0" kern="1200" dirty="0" smtClean="0">
                          <a:solidFill>
                            <a:schemeClr val="tx1"/>
                          </a:solidFill>
                          <a:latin typeface="+mn-ea"/>
                          <a:ea typeface="+mn-ea"/>
                          <a:cs typeface="+mn-cs"/>
                        </a:rPr>
                        <a:t>～</a:t>
                      </a:r>
                      <a:r>
                        <a:rPr lang="en-US" altLang="ko-KR" sz="1400" b="0" kern="1200" dirty="0" smtClean="0">
                          <a:solidFill>
                            <a:schemeClr val="tx1"/>
                          </a:solidFill>
                          <a:latin typeface="+mn-ea"/>
                          <a:ea typeface="+mn-ea"/>
                          <a:cs typeface="+mn-cs"/>
                        </a:rPr>
                        <a:t>9th)</a:t>
                      </a:r>
                      <a:endParaRPr lang="ko-KR" altLang="en-US" sz="1400" b="0" kern="1200" dirty="0">
                        <a:solidFill>
                          <a:schemeClr val="tx1"/>
                        </a:solidFill>
                        <a:latin typeface="+mn-ea"/>
                        <a:ea typeface="+mn-ea"/>
                        <a:cs typeface="+mn-cs"/>
                      </a:endParaRPr>
                    </a:p>
                  </a:txBody>
                  <a:tcPr marL="64770" marR="64770" marT="17907" marB="17907"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fontAlgn="base" latinLnBrk="0">
                        <a:lnSpc>
                          <a:spcPct val="130000"/>
                        </a:lnSpc>
                        <a:spcBef>
                          <a:spcPts val="0"/>
                        </a:spcBef>
                        <a:spcAft>
                          <a:spcPts val="0"/>
                        </a:spcAft>
                      </a:pPr>
                      <a:r>
                        <a:rPr lang="ko-KR" altLang="en-US" sz="1600" b="1" u="none" kern="0" spc="0" dirty="0" smtClean="0">
                          <a:solidFill>
                            <a:srgbClr val="2525F5"/>
                          </a:solidFill>
                          <a:effectLst/>
                          <a:uFill>
                            <a:solidFill>
                              <a:srgbClr val="000000"/>
                            </a:solidFill>
                          </a:uFill>
                          <a:latin typeface="+mn-ea"/>
                          <a:ea typeface="+mn-ea"/>
                        </a:rPr>
                        <a:t>‘</a:t>
                      </a:r>
                      <a:r>
                        <a:rPr lang="en-US" altLang="ko-KR" sz="1600" b="1" u="none" kern="0" spc="0" dirty="0" smtClean="0">
                          <a:solidFill>
                            <a:srgbClr val="2525F5"/>
                          </a:solidFill>
                          <a:effectLst/>
                          <a:uFill>
                            <a:solidFill>
                              <a:srgbClr val="000000"/>
                            </a:solidFill>
                          </a:uFill>
                          <a:latin typeface="+mn-ea"/>
                          <a:ea typeface="+mn-ea"/>
                        </a:rPr>
                        <a:t>Information</a:t>
                      </a:r>
                      <a:r>
                        <a:rPr lang="ko-KR" altLang="en-US" sz="1600" b="1" u="none" kern="0" spc="0" dirty="0" smtClean="0">
                          <a:solidFill>
                            <a:srgbClr val="2525F5"/>
                          </a:solidFill>
                          <a:effectLst/>
                          <a:uFill>
                            <a:solidFill>
                              <a:srgbClr val="000000"/>
                            </a:solidFill>
                          </a:uFill>
                          <a:latin typeface="+mn-ea"/>
                          <a:ea typeface="+mn-ea"/>
                        </a:rPr>
                        <a:t>’ </a:t>
                      </a:r>
                      <a:r>
                        <a:rPr lang="en-US" altLang="ko-KR" sz="1600" b="1" u="none" kern="0" spc="0" dirty="0" smtClean="0">
                          <a:solidFill>
                            <a:srgbClr val="2525F5"/>
                          </a:solidFill>
                          <a:effectLst/>
                          <a:uFill>
                            <a:solidFill>
                              <a:srgbClr val="000000"/>
                            </a:solidFill>
                          </a:uFill>
                          <a:latin typeface="+mn-ea"/>
                          <a:ea typeface="+mn-ea"/>
                        </a:rPr>
                        <a:t>subject, 34Hours</a:t>
                      </a:r>
                      <a:r>
                        <a:rPr lang="ko-KR" altLang="en-US" sz="1600" b="1" u="none" kern="0" spc="0" dirty="0" smtClean="0">
                          <a:solidFill>
                            <a:srgbClr val="2525F5"/>
                          </a:solidFill>
                          <a:effectLst/>
                          <a:uFill>
                            <a:solidFill>
                              <a:srgbClr val="000000"/>
                            </a:solidFill>
                          </a:uFill>
                          <a:latin typeface="+mn-ea"/>
                          <a:ea typeface="+mn-ea"/>
                        </a:rPr>
                        <a:t>  </a:t>
                      </a:r>
                      <a:r>
                        <a:rPr lang="en-US" altLang="ko-KR" sz="1600" b="1" u="none" kern="0" spc="0" dirty="0" smtClean="0">
                          <a:solidFill>
                            <a:srgbClr val="2525F5"/>
                          </a:solidFill>
                          <a:effectLst/>
                          <a:uFill>
                            <a:solidFill>
                              <a:srgbClr val="000000"/>
                            </a:solidFill>
                          </a:uFill>
                          <a:latin typeface="+mn-ea"/>
                          <a:ea typeface="+mn-ea"/>
                        </a:rPr>
                        <a:t>as a required</a:t>
                      </a:r>
                      <a:r>
                        <a:rPr lang="en-US" altLang="ko-KR" sz="1600" b="1" u="none" kern="0" spc="0" baseline="0" dirty="0" smtClean="0">
                          <a:solidFill>
                            <a:srgbClr val="2525F5"/>
                          </a:solidFill>
                          <a:effectLst/>
                          <a:uFill>
                            <a:solidFill>
                              <a:srgbClr val="000000"/>
                            </a:solidFill>
                          </a:uFill>
                          <a:latin typeface="+mn-ea"/>
                          <a:ea typeface="+mn-ea"/>
                        </a:rPr>
                        <a:t> course</a:t>
                      </a:r>
                      <a:endParaRPr lang="ko-KR" altLang="en-US" sz="1600" b="1" u="none" kern="0" spc="0" dirty="0">
                        <a:solidFill>
                          <a:srgbClr val="000000"/>
                        </a:solidFill>
                        <a:effectLst/>
                        <a:latin typeface="+mn-ea"/>
                        <a:ea typeface="+mn-ea"/>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266700" marR="0" indent="-180975" algn="l" defTabSz="1072743" rtl="0" eaLnBrk="1" fontAlgn="base" latinLnBrk="1" hangingPunct="1">
                        <a:lnSpc>
                          <a:spcPct val="130000"/>
                        </a:lnSpc>
                        <a:spcBef>
                          <a:spcPts val="0"/>
                        </a:spcBef>
                        <a:spcAft>
                          <a:spcPts val="0"/>
                        </a:spcAft>
                        <a:buClrTx/>
                        <a:buSzTx/>
                        <a:buFont typeface="Arial" panose="020B0604020202020204" pitchFamily="34" charset="0"/>
                        <a:buChar char="•"/>
                        <a:tabLst/>
                        <a:defRPr/>
                      </a:pPr>
                      <a:r>
                        <a:rPr lang="en-US" altLang="ko-KR" sz="1600" b="0" spc="0" dirty="0" smtClean="0">
                          <a:latin typeface="+mn-ea"/>
                          <a:ea typeface="+mn-ea"/>
                        </a:rPr>
                        <a:t>Applying the Principles of Computer Science,</a:t>
                      </a:r>
                      <a:r>
                        <a:rPr lang="en-US" altLang="ko-KR" sz="1600" b="0" spc="0" baseline="0" dirty="0" smtClean="0">
                          <a:latin typeface="+mn-ea"/>
                          <a:ea typeface="+mn-ea"/>
                        </a:rPr>
                        <a:t>  learns how to </a:t>
                      </a:r>
                      <a:r>
                        <a:rPr lang="en-US" altLang="ko-KR" sz="1600" b="0" spc="0" dirty="0" smtClean="0">
                          <a:latin typeface="+mn-ea"/>
                          <a:ea typeface="+mn-ea"/>
                        </a:rPr>
                        <a:t>solve real-life problems</a:t>
                      </a:r>
                    </a:p>
                  </a:txBody>
                  <a:tcPr marL="64770" marR="64770" marT="17907" marB="17907"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56778">
                <a:tc>
                  <a:txBody>
                    <a:bodyPr/>
                    <a:lstStyle/>
                    <a:p>
                      <a:pPr marL="0" marR="0" indent="0" algn="ctr" defTabSz="1072743" rtl="0" eaLnBrk="1" fontAlgn="base" latinLnBrk="1" hangingPunct="1">
                        <a:lnSpc>
                          <a:spcPct val="100000"/>
                        </a:lnSpc>
                        <a:spcBef>
                          <a:spcPts val="0"/>
                        </a:spcBef>
                        <a:spcAft>
                          <a:spcPts val="0"/>
                        </a:spcAft>
                      </a:pPr>
                      <a:r>
                        <a:rPr lang="en-US" altLang="ko-KR" sz="1400" b="0" kern="1200" dirty="0" smtClean="0">
                          <a:solidFill>
                            <a:schemeClr val="tx1"/>
                          </a:solidFill>
                          <a:latin typeface="+mn-ea"/>
                          <a:ea typeface="+mn-ea"/>
                          <a:cs typeface="+mn-cs"/>
                        </a:rPr>
                        <a:t>High School</a:t>
                      </a:r>
                      <a:endParaRPr lang="ko-KR" altLang="en-US" sz="1400" b="0" kern="1200" dirty="0">
                        <a:solidFill>
                          <a:schemeClr val="tx1"/>
                        </a:solidFill>
                        <a:latin typeface="+mn-ea"/>
                        <a:ea typeface="+mn-ea"/>
                        <a:cs typeface="+mn-cs"/>
                      </a:endParaRPr>
                    </a:p>
                    <a:p>
                      <a:pPr marL="0" marR="0" indent="0" algn="ctr" defTabSz="1072743" rtl="0" eaLnBrk="1" fontAlgn="base" latinLnBrk="1" hangingPunct="1">
                        <a:lnSpc>
                          <a:spcPct val="100000"/>
                        </a:lnSpc>
                        <a:spcBef>
                          <a:spcPts val="0"/>
                        </a:spcBef>
                        <a:spcAft>
                          <a:spcPts val="0"/>
                        </a:spcAft>
                      </a:pPr>
                      <a:r>
                        <a:rPr lang="en-US" altLang="ko-KR" sz="1400" b="0" kern="1200" dirty="0">
                          <a:solidFill>
                            <a:schemeClr val="tx1"/>
                          </a:solidFill>
                          <a:latin typeface="+mn-ea"/>
                          <a:ea typeface="+mn-ea"/>
                          <a:cs typeface="+mn-cs"/>
                        </a:rPr>
                        <a:t>(</a:t>
                      </a:r>
                      <a:r>
                        <a:rPr lang="en-US" altLang="ko-KR" sz="1400" b="0" kern="1200" dirty="0" smtClean="0">
                          <a:solidFill>
                            <a:schemeClr val="tx1"/>
                          </a:solidFill>
                          <a:latin typeface="+mn-ea"/>
                          <a:ea typeface="+mn-ea"/>
                          <a:cs typeface="+mn-cs"/>
                        </a:rPr>
                        <a:t>10th</a:t>
                      </a:r>
                      <a:r>
                        <a:rPr lang="ko-KR" altLang="en-US" sz="1400" b="0" kern="1200" dirty="0" smtClean="0">
                          <a:solidFill>
                            <a:schemeClr val="tx1"/>
                          </a:solidFill>
                          <a:latin typeface="+mn-ea"/>
                          <a:ea typeface="+mn-ea"/>
                          <a:cs typeface="+mn-cs"/>
                        </a:rPr>
                        <a:t>～</a:t>
                      </a:r>
                      <a:r>
                        <a:rPr lang="en-US" altLang="ko-KR" sz="1400" b="0" kern="1200" dirty="0" smtClean="0">
                          <a:solidFill>
                            <a:schemeClr val="tx1"/>
                          </a:solidFill>
                          <a:latin typeface="+mn-ea"/>
                          <a:ea typeface="+mn-ea"/>
                          <a:cs typeface="+mn-cs"/>
                        </a:rPr>
                        <a:t>12th)</a:t>
                      </a:r>
                      <a:endParaRPr lang="ko-KR" altLang="en-US" sz="1400" b="0" kern="1200" dirty="0">
                        <a:solidFill>
                          <a:schemeClr val="tx1"/>
                        </a:solidFill>
                        <a:latin typeface="+mn-ea"/>
                        <a:ea typeface="+mn-ea"/>
                        <a:cs typeface="+mn-cs"/>
                      </a:endParaRPr>
                    </a:p>
                  </a:txBody>
                  <a:tcPr marL="64770" marR="64770" marT="17907" marB="17907"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l" fontAlgn="base" latinLnBrk="0">
                        <a:lnSpc>
                          <a:spcPct val="130000"/>
                        </a:lnSpc>
                        <a:spcBef>
                          <a:spcPts val="0"/>
                        </a:spcBef>
                        <a:spcAft>
                          <a:spcPts val="0"/>
                        </a:spcAft>
                      </a:pPr>
                      <a:r>
                        <a:rPr lang="en-US" altLang="ko-KR" sz="1600" b="1" u="none" kern="0" spc="0" dirty="0" smtClean="0">
                          <a:solidFill>
                            <a:srgbClr val="2525F5"/>
                          </a:solidFill>
                          <a:effectLst/>
                          <a:uFill>
                            <a:solidFill>
                              <a:srgbClr val="000000"/>
                            </a:solidFill>
                          </a:uFill>
                          <a:latin typeface="+mn-ea"/>
                          <a:ea typeface="+mn-ea"/>
                        </a:rPr>
                        <a:t>‘Information’ subjects as elective</a:t>
                      </a:r>
                      <a:endParaRPr lang="ko-KR" altLang="en-US" sz="1600" b="1" u="none" kern="0" spc="0" dirty="0">
                        <a:solidFill>
                          <a:srgbClr val="000000"/>
                        </a:solidFill>
                        <a:effectLst/>
                        <a:latin typeface="+mn-ea"/>
                        <a:ea typeface="+mn-ea"/>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marL="0" marR="0" indent="0" algn="ctr" fontAlgn="base" latinLnBrk="0">
                        <a:lnSpc>
                          <a:spcPct val="130000"/>
                        </a:lnSpc>
                        <a:spcBef>
                          <a:spcPts val="0"/>
                        </a:spcBef>
                        <a:spcAft>
                          <a:spcPts val="0"/>
                        </a:spcAft>
                      </a:pPr>
                      <a:endParaRPr lang="ko-KR" altLang="en-US" sz="1000" kern="0" spc="0" dirty="0">
                        <a:solidFill>
                          <a:srgbClr val="000000"/>
                        </a:solidFill>
                        <a:effectLst/>
                        <a:latin typeface="+mn-ea"/>
                        <a:ea typeface="+mn-ea"/>
                      </a:endParaRPr>
                    </a:p>
                  </a:txBody>
                  <a:tcPr marL="64770" marR="64770" marT="17907" marB="17907" anchor="ctr">
                    <a:lnL w="21590" cap="flat" cmpd="sng" algn="ctr">
                      <a:solidFill>
                        <a:srgbClr val="000000"/>
                      </a:solidFill>
                      <a:prstDash val="solid"/>
                      <a:round/>
                      <a:headEnd type="none" w="med" len="med"/>
                      <a:tailEnd type="none" w="med" len="med"/>
                    </a:lnL>
                    <a:lnR w="21590"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93" y="5661248"/>
            <a:ext cx="9252000" cy="89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511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19"/>
          <p:cNvSpPr>
            <a:spLocks/>
          </p:cNvSpPr>
          <p:nvPr/>
        </p:nvSpPr>
        <p:spPr bwMode="auto">
          <a:xfrm rot="5400000">
            <a:off x="3580910" y="2878098"/>
            <a:ext cx="4442812" cy="2232248"/>
          </a:xfrm>
          <a:custGeom>
            <a:avLst/>
            <a:gdLst/>
            <a:ahLst/>
            <a:cxnLst>
              <a:cxn ang="0">
                <a:pos x="2502" y="0"/>
              </a:cxn>
              <a:cxn ang="0">
                <a:pos x="1465" y="383"/>
              </a:cxn>
              <a:cxn ang="0">
                <a:pos x="1783" y="383"/>
              </a:cxn>
              <a:cxn ang="0">
                <a:pos x="0" y="1908"/>
              </a:cxn>
              <a:cxn ang="0">
                <a:pos x="5034" y="1908"/>
              </a:cxn>
              <a:cxn ang="0">
                <a:pos x="3229" y="383"/>
              </a:cxn>
              <a:cxn ang="0">
                <a:pos x="3613" y="395"/>
              </a:cxn>
              <a:cxn ang="0">
                <a:pos x="2502" y="0"/>
              </a:cxn>
            </a:cxnLst>
            <a:rect l="0" t="0" r="r" b="b"/>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FFB400">
                  <a:alpha val="50000"/>
                </a:srgbClr>
              </a:gs>
              <a:gs pos="100000">
                <a:srgbClr val="FFFFFF">
                  <a:alpha val="0"/>
                </a:srgb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endParaRPr>
          </a:p>
        </p:txBody>
      </p:sp>
      <p:sp>
        <p:nvSpPr>
          <p:cNvPr id="3" name="제목 2"/>
          <p:cNvSpPr>
            <a:spLocks noGrp="1"/>
          </p:cNvSpPr>
          <p:nvPr>
            <p:ph type="title"/>
          </p:nvPr>
        </p:nvSpPr>
        <p:spPr/>
        <p:txBody>
          <a:bodyPr/>
          <a:lstStyle/>
          <a:p>
            <a:r>
              <a:rPr lang="en-US" altLang="ko-KR" dirty="0" smtClean="0"/>
              <a:t>Government Reform : </a:t>
            </a:r>
            <a:r>
              <a:rPr lang="en-US" altLang="ko-KR" dirty="0" err="1" smtClean="0"/>
              <a:t>Gov</a:t>
            </a:r>
            <a:r>
              <a:rPr lang="en-US" altLang="ko-KR" dirty="0" smtClean="0"/>
              <a:t> </a:t>
            </a:r>
            <a:r>
              <a:rPr lang="en-US" altLang="ko-KR" dirty="0"/>
              <a:t>3.0</a:t>
            </a:r>
            <a:endParaRPr lang="ko-KR" altLang="en-US" dirty="0"/>
          </a:p>
        </p:txBody>
      </p:sp>
      <p:sp>
        <p:nvSpPr>
          <p:cNvPr id="9" name="모서리가 둥근 직사각형 8"/>
          <p:cNvSpPr/>
          <p:nvPr/>
        </p:nvSpPr>
        <p:spPr>
          <a:xfrm>
            <a:off x="344489" y="2996952"/>
            <a:ext cx="2376263" cy="1440160"/>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t"/>
          <a:lstStyle/>
          <a:p>
            <a:pPr algn="ctr">
              <a:lnSpc>
                <a:spcPct val="120000"/>
              </a:lnSpc>
            </a:pPr>
            <a:endParaRPr lang="en-US" altLang="ko-KR" sz="1400" b="1" u="sng" dirty="0" smtClean="0">
              <a:solidFill>
                <a:schemeClr val="tx1">
                  <a:lumMod val="65000"/>
                  <a:lumOff val="35000"/>
                </a:schemeClr>
              </a:solidFill>
              <a:latin typeface="맑은 고딕" panose="020B0503020000020004" pitchFamily="50" charset="-127"/>
              <a:ea typeface="맑은 고딕" panose="020B0503020000020004" pitchFamily="50" charset="-127"/>
            </a:endParaRPr>
          </a:p>
          <a:p>
            <a:pPr algn="ctr">
              <a:lnSpc>
                <a:spcPct val="120000"/>
              </a:lnSpc>
            </a:pPr>
            <a:r>
              <a:rPr lang="en-US" altLang="ko-KR" sz="2000" b="1" u="sng" dirty="0" smtClean="0">
                <a:solidFill>
                  <a:srgbClr val="009999"/>
                </a:solidFill>
                <a:latin typeface="맑은 고딕" panose="020B0503020000020004" pitchFamily="50" charset="-127"/>
                <a:ea typeface="맑은 고딕" panose="020B0503020000020004" pitchFamily="50" charset="-127"/>
              </a:rPr>
              <a:t>One-way</a:t>
            </a:r>
            <a:endParaRPr kumimoji="0" lang="en-US" altLang="ko-KR" sz="2000" dirty="0" smtClean="0">
              <a:solidFill>
                <a:schemeClr val="tx1"/>
              </a:solidFill>
              <a:latin typeface="맑은 고딕" panose="020B0503020000020004" pitchFamily="50" charset="-127"/>
              <a:ea typeface="서울남산체 B" pitchFamily="18" charset="-127"/>
              <a:cs typeface="Arial" pitchFamily="34" charset="0"/>
            </a:endParaRPr>
          </a:p>
          <a:p>
            <a:pPr algn="ctr">
              <a:lnSpc>
                <a:spcPct val="120000"/>
              </a:lnSpc>
            </a:pPr>
            <a:endParaRPr lang="en-US" altLang="ko-KR" sz="2000" b="1" u="sng" dirty="0" smtClean="0">
              <a:solidFill>
                <a:srgbClr val="009999"/>
              </a:solidFill>
              <a:latin typeface="맑은 고딕" panose="020B0503020000020004" pitchFamily="50" charset="-127"/>
              <a:ea typeface="맑은 고딕" panose="020B0503020000020004" pitchFamily="50" charset="-127"/>
            </a:endParaRPr>
          </a:p>
        </p:txBody>
      </p:sp>
      <p:sp>
        <p:nvSpPr>
          <p:cNvPr id="10" name="모서리가 둥근 직사각형 9"/>
          <p:cNvSpPr/>
          <p:nvPr/>
        </p:nvSpPr>
        <p:spPr>
          <a:xfrm>
            <a:off x="2820270" y="2996952"/>
            <a:ext cx="2376263" cy="1440160"/>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t"/>
          <a:lstStyle/>
          <a:p>
            <a:pPr algn="ctr">
              <a:lnSpc>
                <a:spcPct val="120000"/>
              </a:lnSpc>
            </a:pPr>
            <a:endParaRPr lang="en-US" altLang="ko-KR" sz="1400" b="1" dirty="0" smtClean="0">
              <a:solidFill>
                <a:schemeClr val="tx1">
                  <a:lumMod val="65000"/>
                  <a:lumOff val="35000"/>
                </a:schemeClr>
              </a:solidFill>
              <a:latin typeface="맑은 고딕" panose="020B0503020000020004" pitchFamily="50" charset="-127"/>
              <a:ea typeface="맑은 고딕" panose="020B0503020000020004" pitchFamily="50" charset="-127"/>
            </a:endParaRPr>
          </a:p>
          <a:p>
            <a:pPr algn="ctr">
              <a:lnSpc>
                <a:spcPct val="120000"/>
              </a:lnSpc>
            </a:pPr>
            <a:r>
              <a:rPr lang="en-US" altLang="ko-KR" sz="2000" b="1" u="sng" dirty="0" smtClean="0">
                <a:solidFill>
                  <a:srgbClr val="3366CC"/>
                </a:solidFill>
                <a:latin typeface="맑은 고딕" panose="020B0503020000020004" pitchFamily="50" charset="-127"/>
                <a:ea typeface="맑은 고딕" panose="020B0503020000020004" pitchFamily="50" charset="-127"/>
              </a:rPr>
              <a:t>Two-way</a:t>
            </a:r>
            <a:endParaRPr lang="en-US" altLang="ko-KR" sz="1400" b="1" dirty="0" smtClean="0">
              <a:solidFill>
                <a:schemeClr val="tx1">
                  <a:lumMod val="65000"/>
                  <a:lumOff val="35000"/>
                </a:schemeClr>
              </a:solidFill>
              <a:latin typeface="맑은 고딕" panose="020B0503020000020004" pitchFamily="50" charset="-127"/>
              <a:ea typeface="맑은 고딕" panose="020B0503020000020004" pitchFamily="50" charset="-127"/>
            </a:endParaRPr>
          </a:p>
          <a:p>
            <a:pPr algn="ctr">
              <a:lnSpc>
                <a:spcPct val="120000"/>
              </a:lnSpc>
            </a:pPr>
            <a:r>
              <a:rPr kumimoji="0" lang="en-US" altLang="ko-KR" sz="1400" dirty="0" smtClean="0">
                <a:solidFill>
                  <a:schemeClr val="tx1"/>
                </a:solidFill>
                <a:latin typeface="맑은 고딕" panose="020B0503020000020004" pitchFamily="50" charset="-127"/>
                <a:ea typeface="서울남산체 B" pitchFamily="18" charset="-127"/>
                <a:cs typeface="Arial" pitchFamily="34" charset="0"/>
              </a:rPr>
              <a:t>Open</a:t>
            </a:r>
          </a:p>
          <a:p>
            <a:pPr algn="ctr">
              <a:lnSpc>
                <a:spcPct val="120000"/>
              </a:lnSpc>
            </a:pPr>
            <a:r>
              <a:rPr kumimoji="0" lang="en-US" altLang="ko-KR" sz="1400" dirty="0">
                <a:solidFill>
                  <a:schemeClr val="tx1"/>
                </a:solidFill>
                <a:latin typeface="맑은 고딕" panose="020B0503020000020004" pitchFamily="50" charset="-127"/>
                <a:ea typeface="서울남산체 B" pitchFamily="18" charset="-127"/>
                <a:cs typeface="Arial" pitchFamily="34" charset="0"/>
              </a:rPr>
              <a:t>Share</a:t>
            </a:r>
            <a:endParaRPr kumimoji="0" lang="en-US" altLang="ko-KR" sz="1400" dirty="0" smtClean="0">
              <a:solidFill>
                <a:schemeClr val="tx1"/>
              </a:solidFill>
              <a:latin typeface="맑은 고딕" panose="020B0503020000020004" pitchFamily="50" charset="-127"/>
              <a:ea typeface="서울남산체 B" pitchFamily="18" charset="-127"/>
              <a:cs typeface="Arial" pitchFamily="34" charset="0"/>
            </a:endParaRPr>
          </a:p>
          <a:p>
            <a:pPr algn="ctr">
              <a:lnSpc>
                <a:spcPct val="120000"/>
              </a:lnSpc>
            </a:pPr>
            <a:r>
              <a:rPr kumimoji="0" lang="en-US" altLang="ko-KR" sz="1400" dirty="0">
                <a:solidFill>
                  <a:schemeClr val="tx1"/>
                </a:solidFill>
                <a:latin typeface="맑은 고딕" panose="020B0503020000020004" pitchFamily="50" charset="-127"/>
                <a:ea typeface="서울남산체 B" pitchFamily="18" charset="-127"/>
                <a:cs typeface="Arial" pitchFamily="34" charset="0"/>
              </a:rPr>
              <a:t>Participate</a:t>
            </a:r>
            <a:endParaRPr lang="en-US" altLang="ko-KR" sz="1400" b="1" dirty="0">
              <a:solidFill>
                <a:schemeClr val="tx1"/>
              </a:solidFill>
              <a:latin typeface="맑은 고딕" panose="020B0503020000020004" pitchFamily="50" charset="-127"/>
              <a:ea typeface="맑은 고딕" panose="020B0503020000020004" pitchFamily="50" charset="-127"/>
            </a:endParaRPr>
          </a:p>
        </p:txBody>
      </p:sp>
      <p:sp>
        <p:nvSpPr>
          <p:cNvPr id="5" name="타원 4"/>
          <p:cNvSpPr>
            <a:spLocks noChangeAspect="1"/>
          </p:cNvSpPr>
          <p:nvPr/>
        </p:nvSpPr>
        <p:spPr bwMode="auto">
          <a:xfrm>
            <a:off x="745701" y="1685093"/>
            <a:ext cx="1573838" cy="1574013"/>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9999"/>
                </a:solidFill>
                <a:latin typeface="맑은 고딕" panose="020B0503020000020004" pitchFamily="50" charset="-127"/>
                <a:ea typeface="맑은 고딕" panose="020B0503020000020004" pitchFamily="50" charset="-127"/>
              </a:rPr>
              <a:t>Government</a:t>
            </a:r>
          </a:p>
          <a:p>
            <a:pPr algn="ctr"/>
            <a:r>
              <a:rPr lang="en-US" altLang="ko-KR" sz="1800" b="1" dirty="0" smtClean="0">
                <a:solidFill>
                  <a:srgbClr val="009999"/>
                </a:solidFill>
                <a:latin typeface="맑은 고딕" panose="020B0503020000020004" pitchFamily="50" charset="-127"/>
                <a:ea typeface="맑은 고딕" panose="020B0503020000020004" pitchFamily="50" charset="-127"/>
              </a:rPr>
              <a:t>1.0</a:t>
            </a:r>
            <a:endParaRPr lang="en-US" altLang="ko-KR" sz="1100" b="1" dirty="0">
              <a:solidFill>
                <a:srgbClr val="009999"/>
              </a:solidFill>
              <a:latin typeface="맑은 고딕" panose="020B0503020000020004" pitchFamily="50" charset="-127"/>
              <a:ea typeface="맑은 고딕" panose="020B0503020000020004" pitchFamily="50" charset="-127"/>
            </a:endParaRPr>
          </a:p>
        </p:txBody>
      </p:sp>
      <p:sp>
        <p:nvSpPr>
          <p:cNvPr id="7" name="타원 6"/>
          <p:cNvSpPr>
            <a:spLocks noChangeAspect="1"/>
          </p:cNvSpPr>
          <p:nvPr/>
        </p:nvSpPr>
        <p:spPr bwMode="auto">
          <a:xfrm>
            <a:off x="3221482" y="1685093"/>
            <a:ext cx="1573838" cy="1574013"/>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rgbClr val="0070C0"/>
                </a:solidFill>
                <a:latin typeface="맑은 고딕" panose="020B0503020000020004" pitchFamily="50" charset="-127"/>
                <a:ea typeface="맑은 고딕" panose="020B0503020000020004" pitchFamily="50" charset="-127"/>
              </a:rPr>
              <a:t>Government</a:t>
            </a:r>
          </a:p>
          <a:p>
            <a:pPr algn="ctr"/>
            <a:r>
              <a:rPr lang="en-US" altLang="ko-KR" sz="1800" b="1" dirty="0">
                <a:solidFill>
                  <a:srgbClr val="0070C0"/>
                </a:solidFill>
                <a:latin typeface="맑은 고딕" panose="020B0503020000020004" pitchFamily="50" charset="-127"/>
                <a:ea typeface="맑은 고딕" panose="020B0503020000020004" pitchFamily="50" charset="-127"/>
              </a:rPr>
              <a:t>2</a:t>
            </a:r>
            <a:r>
              <a:rPr lang="en-US" altLang="ko-KR" sz="1800" b="1" dirty="0" smtClean="0">
                <a:solidFill>
                  <a:srgbClr val="0070C0"/>
                </a:solidFill>
                <a:latin typeface="맑은 고딕" panose="020B0503020000020004" pitchFamily="50" charset="-127"/>
                <a:ea typeface="맑은 고딕" panose="020B0503020000020004" pitchFamily="50" charset="-127"/>
              </a:rPr>
              <a:t>.0</a:t>
            </a:r>
            <a:endParaRPr lang="en-US" altLang="ko-KR" sz="1100" b="1" dirty="0">
              <a:solidFill>
                <a:srgbClr val="0070C0"/>
              </a:solidFill>
              <a:latin typeface="맑은 고딕" panose="020B0503020000020004" pitchFamily="50" charset="-127"/>
              <a:ea typeface="맑은 고딕" panose="020B0503020000020004" pitchFamily="50" charset="-127"/>
            </a:endParaRPr>
          </a:p>
        </p:txBody>
      </p:sp>
      <p:sp>
        <p:nvSpPr>
          <p:cNvPr id="11" name="모서리가 둥근 직사각형 10"/>
          <p:cNvSpPr/>
          <p:nvPr/>
        </p:nvSpPr>
        <p:spPr>
          <a:xfrm>
            <a:off x="6978202" y="2996952"/>
            <a:ext cx="2376263" cy="1440160"/>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t"/>
          <a:lstStyle/>
          <a:p>
            <a:pPr algn="ctr">
              <a:lnSpc>
                <a:spcPct val="120000"/>
              </a:lnSpc>
            </a:pPr>
            <a:endParaRPr lang="en-US" altLang="ko-KR" sz="1400" b="1" dirty="0" smtClean="0">
              <a:solidFill>
                <a:srgbClr val="FF5000"/>
              </a:solidFill>
              <a:latin typeface="맑은 고딕" panose="020B0503020000020004" pitchFamily="50" charset="-127"/>
              <a:ea typeface="맑은 고딕" panose="020B0503020000020004" pitchFamily="50" charset="-127"/>
            </a:endParaRPr>
          </a:p>
          <a:p>
            <a:pPr algn="ctr">
              <a:lnSpc>
                <a:spcPct val="120000"/>
              </a:lnSpc>
            </a:pPr>
            <a:r>
              <a:rPr lang="en-US" altLang="ko-KR" sz="2000" b="1" u="sng" dirty="0" smtClean="0">
                <a:solidFill>
                  <a:schemeClr val="tx1"/>
                </a:solidFill>
                <a:latin typeface="맑은 고딕" panose="020B0503020000020004" pitchFamily="50" charset="-127"/>
                <a:ea typeface="맑은 고딕" panose="020B0503020000020004" pitchFamily="50" charset="-127"/>
              </a:rPr>
              <a:t>Proactive Service</a:t>
            </a:r>
            <a:endParaRPr lang="en-US" altLang="ko-KR" sz="1400" b="1" dirty="0">
              <a:solidFill>
                <a:schemeClr val="tx1"/>
              </a:solidFill>
              <a:latin typeface="맑은 고딕" panose="020B0503020000020004" pitchFamily="50" charset="-127"/>
              <a:ea typeface="맑은 고딕" panose="020B0503020000020004" pitchFamily="50" charset="-127"/>
            </a:endParaRPr>
          </a:p>
          <a:p>
            <a:pPr algn="ctr">
              <a:lnSpc>
                <a:spcPct val="120000"/>
              </a:lnSpc>
            </a:pPr>
            <a:r>
              <a:rPr lang="en-US" altLang="ko-KR" sz="1400" b="1" dirty="0" smtClean="0">
                <a:solidFill>
                  <a:schemeClr val="tx1"/>
                </a:solidFill>
                <a:latin typeface="맑은 고딕" panose="020B0503020000020004" pitchFamily="50" charset="-127"/>
                <a:ea typeface="맑은 고딕" panose="020B0503020000020004" pitchFamily="50" charset="-127"/>
              </a:rPr>
              <a:t>Customized and</a:t>
            </a:r>
          </a:p>
          <a:p>
            <a:pPr algn="ctr">
              <a:lnSpc>
                <a:spcPct val="120000"/>
              </a:lnSpc>
            </a:pPr>
            <a:r>
              <a:rPr lang="en-US" altLang="ko-KR" sz="1400" b="1" dirty="0" smtClean="0">
                <a:solidFill>
                  <a:schemeClr val="tx1"/>
                </a:solidFill>
                <a:latin typeface="맑은 고딕" panose="020B0503020000020004" pitchFamily="50" charset="-127"/>
                <a:ea typeface="맑은 고딕" panose="020B0503020000020004" pitchFamily="50" charset="-127"/>
              </a:rPr>
              <a:t>Integrated</a:t>
            </a:r>
            <a:endParaRPr lang="en-US" altLang="ko-KR" sz="1400" b="1" dirty="0">
              <a:solidFill>
                <a:schemeClr val="tx1"/>
              </a:solidFill>
              <a:latin typeface="맑은 고딕" panose="020B0503020000020004" pitchFamily="50" charset="-127"/>
              <a:ea typeface="맑은 고딕" panose="020B0503020000020004" pitchFamily="50" charset="-127"/>
            </a:endParaRPr>
          </a:p>
        </p:txBody>
      </p:sp>
      <p:sp>
        <p:nvSpPr>
          <p:cNvPr id="6" name="타원 5"/>
          <p:cNvSpPr>
            <a:spLocks noChangeAspect="1"/>
          </p:cNvSpPr>
          <p:nvPr/>
        </p:nvSpPr>
        <p:spPr bwMode="auto">
          <a:xfrm>
            <a:off x="7379414" y="1685093"/>
            <a:ext cx="1573838" cy="1574013"/>
          </a:xfrm>
          <a:prstGeom prst="ellipse">
            <a:avLst/>
          </a:prstGeom>
          <a:gradFill flip="none" rotWithShape="1">
            <a:gsLst>
              <a:gs pos="0">
                <a:schemeClr val="bg1">
                  <a:lumMod val="85000"/>
                </a:schemeClr>
              </a:gs>
              <a:gs pos="100000">
                <a:schemeClr val="bg1">
                  <a:lumMod val="95000"/>
                  <a:shade val="100000"/>
                  <a:satMod val="115000"/>
                </a:schemeClr>
              </a:gs>
            </a:gsLst>
            <a:lin ang="16200000" scaled="1"/>
            <a:tileRect/>
          </a:gra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sz="1800" b="1" dirty="0" smtClean="0">
                <a:solidFill>
                  <a:schemeClr val="tx1"/>
                </a:solidFill>
                <a:latin typeface="맑은 고딕" panose="020B0503020000020004" pitchFamily="50" charset="-127"/>
                <a:ea typeface="맑은 고딕" panose="020B0503020000020004" pitchFamily="50" charset="-127"/>
              </a:rPr>
              <a:t>Government</a:t>
            </a:r>
          </a:p>
          <a:p>
            <a:pPr algn="ctr"/>
            <a:r>
              <a:rPr lang="en-US" altLang="ko-KR" sz="1800" b="1" dirty="0">
                <a:solidFill>
                  <a:schemeClr val="tx1"/>
                </a:solidFill>
                <a:latin typeface="맑은 고딕" panose="020B0503020000020004" pitchFamily="50" charset="-127"/>
                <a:ea typeface="맑은 고딕" panose="020B0503020000020004" pitchFamily="50" charset="-127"/>
              </a:rPr>
              <a:t>3</a:t>
            </a:r>
            <a:r>
              <a:rPr lang="en-US" altLang="ko-KR" sz="1800" b="1" dirty="0" smtClean="0">
                <a:solidFill>
                  <a:schemeClr val="tx1"/>
                </a:solidFill>
                <a:latin typeface="맑은 고딕" panose="020B0503020000020004" pitchFamily="50" charset="-127"/>
                <a:ea typeface="맑은 고딕" panose="020B0503020000020004" pitchFamily="50" charset="-127"/>
              </a:rPr>
              <a:t>.0</a:t>
            </a:r>
            <a:endParaRPr lang="en-US" altLang="ko-KR" sz="1100" b="1" dirty="0">
              <a:solidFill>
                <a:schemeClr val="tx1"/>
              </a:solidFill>
              <a:latin typeface="맑은 고딕" panose="020B0503020000020004" pitchFamily="50" charset="-127"/>
              <a:ea typeface="맑은 고딕" panose="020B0503020000020004" pitchFamily="50" charset="-127"/>
            </a:endParaRPr>
          </a:p>
        </p:txBody>
      </p:sp>
      <p:sp>
        <p:nvSpPr>
          <p:cNvPr id="12" name="직사각형 11"/>
          <p:cNvSpPr/>
          <p:nvPr/>
        </p:nvSpPr>
        <p:spPr>
          <a:xfrm>
            <a:off x="6753200" y="4625627"/>
            <a:ext cx="3024336" cy="1200329"/>
          </a:xfrm>
          <a:prstGeom prst="rect">
            <a:avLst/>
          </a:prstGeom>
        </p:spPr>
        <p:txBody>
          <a:bodyPr wrap="square" lIns="0" rIns="0">
            <a:spAutoFit/>
          </a:bodyPr>
          <a:lstStyle/>
          <a:p>
            <a:pPr marL="0" lvl="1">
              <a:lnSpc>
                <a:spcPct val="120000"/>
              </a:lnSpc>
            </a:pPr>
            <a:r>
              <a:rPr lang="en-US" altLang="ko-KR" sz="1800" b="1" dirty="0" smtClean="0">
                <a:solidFill>
                  <a:srgbClr val="002060"/>
                </a:solidFill>
                <a:latin typeface="맑은 고딕" panose="020B0503020000020004" pitchFamily="50" charset="-127"/>
                <a:ea typeface="맑은 고딕" panose="020B0503020000020004" pitchFamily="50" charset="-127"/>
              </a:rPr>
              <a:t>Ex) Customized </a:t>
            </a:r>
            <a:r>
              <a:rPr lang="en-US" altLang="ko-KR" sz="1800" b="1" dirty="0">
                <a:solidFill>
                  <a:srgbClr val="002060"/>
                </a:solidFill>
                <a:latin typeface="맑은 고딕" panose="020B0503020000020004" pitchFamily="50" charset="-127"/>
                <a:ea typeface="맑은 고딕" panose="020B0503020000020004" pitchFamily="50" charset="-127"/>
              </a:rPr>
              <a:t>National Tax </a:t>
            </a:r>
            <a:r>
              <a:rPr lang="en-US" altLang="ko-KR" sz="1800" b="1" dirty="0" smtClean="0">
                <a:solidFill>
                  <a:srgbClr val="002060"/>
                </a:solidFill>
                <a:latin typeface="맑은 고딕" panose="020B0503020000020004" pitchFamily="50" charset="-127"/>
                <a:ea typeface="맑은 고딕" panose="020B0503020000020004" pitchFamily="50" charset="-127"/>
              </a:rPr>
              <a:t>Service</a:t>
            </a:r>
          </a:p>
          <a:p>
            <a:pPr marL="527050" lvl="1" indent="-171450">
              <a:lnSpc>
                <a:spcPct val="120000"/>
              </a:lnSpc>
              <a:buFont typeface="Arial" panose="020B0604020202020204" pitchFamily="34" charset="0"/>
              <a:buChar char="•"/>
              <a:tabLst>
                <a:tab pos="541338" algn="l"/>
              </a:tabLst>
            </a:pPr>
            <a:r>
              <a:rPr lang="en-US" altLang="ko-KR" sz="1200" b="1" dirty="0" smtClean="0">
                <a:solidFill>
                  <a:srgbClr val="002060"/>
                </a:solidFill>
                <a:latin typeface="맑은 고딕" panose="020B0503020000020004" pitchFamily="50" charset="-127"/>
                <a:ea typeface="맑은 고딕" panose="020B0503020000020004" pitchFamily="50" charset="-127"/>
              </a:rPr>
              <a:t>Customized </a:t>
            </a:r>
            <a:r>
              <a:rPr lang="en-US" altLang="ko-KR" sz="1200" b="1" dirty="0">
                <a:solidFill>
                  <a:srgbClr val="002060"/>
                </a:solidFill>
                <a:latin typeface="맑은 고딕" panose="020B0503020000020004" pitchFamily="50" charset="-127"/>
                <a:ea typeface="맑은 고딕" panose="020B0503020000020004" pitchFamily="50" charset="-127"/>
              </a:rPr>
              <a:t>pre-filled tax </a:t>
            </a:r>
            <a:r>
              <a:rPr lang="en-US" altLang="ko-KR" sz="1200" b="1" dirty="0" smtClean="0">
                <a:solidFill>
                  <a:srgbClr val="002060"/>
                </a:solidFill>
                <a:latin typeface="맑은 고딕" panose="020B0503020000020004" pitchFamily="50" charset="-127"/>
                <a:ea typeface="맑은 고딕" panose="020B0503020000020004" pitchFamily="50" charset="-127"/>
              </a:rPr>
              <a:t>form service</a:t>
            </a:r>
            <a:endParaRPr lang="en-US" altLang="ko-KR" sz="1200" b="1" dirty="0">
              <a:solidFill>
                <a:srgbClr val="002060"/>
              </a:solidFill>
              <a:latin typeface="맑은 고딕" panose="020B0503020000020004" pitchFamily="50" charset="-127"/>
              <a:ea typeface="맑은 고딕" panose="020B0503020000020004" pitchFamily="50" charset="-127"/>
            </a:endParaRPr>
          </a:p>
        </p:txBody>
      </p:sp>
      <p:sp>
        <p:nvSpPr>
          <p:cNvPr id="13" name="직사각형 12"/>
          <p:cNvSpPr/>
          <p:nvPr/>
        </p:nvSpPr>
        <p:spPr>
          <a:xfrm>
            <a:off x="2820804" y="4595265"/>
            <a:ext cx="3356332" cy="1828193"/>
          </a:xfrm>
          <a:prstGeom prst="rect">
            <a:avLst/>
          </a:prstGeom>
        </p:spPr>
        <p:txBody>
          <a:bodyPr wrap="square">
            <a:spAutoFit/>
          </a:bodyPr>
          <a:lstStyle/>
          <a:p>
            <a:pPr marL="171450" lvl="1" indent="-171450">
              <a:lnSpc>
                <a:spcPct val="120000"/>
              </a:lnSpc>
              <a:buFont typeface="Arial" panose="020B0604020202020204" pitchFamily="34" charset="0"/>
              <a:buChar char="•"/>
            </a:pPr>
            <a:r>
              <a:rPr lang="en-US" altLang="ko-KR" sz="1800" b="1" dirty="0" smtClean="0">
                <a:solidFill>
                  <a:srgbClr val="002060"/>
                </a:solidFill>
                <a:latin typeface="맑은 고딕" panose="020B0503020000020004" pitchFamily="50" charset="-127"/>
                <a:ea typeface="맑은 고딕" panose="020B0503020000020004" pitchFamily="50" charset="-127"/>
              </a:rPr>
              <a:t>Open </a:t>
            </a:r>
            <a:r>
              <a:rPr lang="en-US" altLang="ko-KR" sz="1800" b="1" dirty="0">
                <a:solidFill>
                  <a:srgbClr val="002060"/>
                </a:solidFill>
                <a:latin typeface="맑은 고딕" panose="020B0503020000020004" pitchFamily="50" charset="-127"/>
                <a:ea typeface="맑은 고딕" panose="020B0503020000020004" pitchFamily="50" charset="-127"/>
              </a:rPr>
              <a:t>government data</a:t>
            </a:r>
          </a:p>
          <a:p>
            <a:pPr marL="354013" lvl="1" indent="-171450">
              <a:lnSpc>
                <a:spcPct val="120000"/>
              </a:lnSpc>
              <a:buFont typeface="Arial" panose="020B0604020202020204" pitchFamily="34" charset="0"/>
              <a:buChar char="•"/>
              <a:tabLst>
                <a:tab pos="182563" algn="l"/>
                <a:tab pos="357188" algn="l"/>
              </a:tabLst>
            </a:pPr>
            <a:r>
              <a:rPr lang="en-US" altLang="ko-KR" sz="1200" b="1" dirty="0" smtClean="0">
                <a:solidFill>
                  <a:srgbClr val="002060"/>
                </a:solidFill>
                <a:latin typeface="맑은 고딕" panose="020B0503020000020004" pitchFamily="50" charset="-127"/>
                <a:ea typeface="맑은 고딕" panose="020B0503020000020004" pitchFamily="50" charset="-127"/>
              </a:rPr>
              <a:t>Act on Promotion of the Public Data Provision – 2013</a:t>
            </a:r>
          </a:p>
          <a:p>
            <a:pPr marL="354013" lvl="1" indent="-171450">
              <a:lnSpc>
                <a:spcPct val="120000"/>
              </a:lnSpc>
              <a:buFont typeface="Arial" panose="020B0604020202020204" pitchFamily="34" charset="0"/>
              <a:buChar char="•"/>
              <a:tabLst>
                <a:tab pos="182563" algn="l"/>
                <a:tab pos="357188" algn="l"/>
              </a:tabLst>
            </a:pPr>
            <a:r>
              <a:rPr lang="en-US" altLang="ko-KR" sz="1200" b="1" dirty="0">
                <a:solidFill>
                  <a:srgbClr val="002060"/>
                </a:solidFill>
                <a:latin typeface="맑은 고딕" panose="020B0503020000020004" pitchFamily="50" charset="-127"/>
                <a:ea typeface="맑은 고딕" panose="020B0503020000020004" pitchFamily="50" charset="-127"/>
              </a:rPr>
              <a:t>By 2017, 60% of DBs are expected to be open to </a:t>
            </a:r>
            <a:r>
              <a:rPr lang="en-US" altLang="ko-KR" sz="1200" b="1" dirty="0" smtClean="0">
                <a:solidFill>
                  <a:srgbClr val="002060"/>
                </a:solidFill>
                <a:latin typeface="맑은 고딕" panose="020B0503020000020004" pitchFamily="50" charset="-127"/>
                <a:ea typeface="맑은 고딕" panose="020B0503020000020004" pitchFamily="50" charset="-127"/>
              </a:rPr>
              <a:t>public</a:t>
            </a:r>
          </a:p>
          <a:p>
            <a:pPr marL="354013" lvl="1" indent="-171450">
              <a:lnSpc>
                <a:spcPct val="120000"/>
              </a:lnSpc>
              <a:buFont typeface="Arial" panose="020B0604020202020204" pitchFamily="34" charset="0"/>
              <a:buChar char="•"/>
              <a:tabLst>
                <a:tab pos="182563" algn="l"/>
                <a:tab pos="357188" algn="l"/>
              </a:tabLst>
            </a:pPr>
            <a:r>
              <a:rPr lang="en-US" altLang="ko-KR" sz="1400" b="1" dirty="0" smtClean="0">
                <a:solidFill>
                  <a:srgbClr val="C00000"/>
                </a:solidFill>
                <a:latin typeface="맑은 고딕" panose="020B0503020000020004" pitchFamily="50" charset="-127"/>
                <a:ea typeface="맑은 고딕" panose="020B0503020000020004" pitchFamily="50" charset="-127"/>
              </a:rPr>
              <a:t>Korea </a:t>
            </a:r>
            <a:r>
              <a:rPr lang="en-US" altLang="ko-KR" sz="1400" b="1" dirty="0">
                <a:solidFill>
                  <a:srgbClr val="C00000"/>
                </a:solidFill>
                <a:latin typeface="맑은 고딕" panose="020B0503020000020004" pitchFamily="50" charset="-127"/>
                <a:ea typeface="맑은 고딕" panose="020B0503020000020004" pitchFamily="50" charset="-127"/>
              </a:rPr>
              <a:t>ranks top in 'Open Government </a:t>
            </a:r>
            <a:r>
              <a:rPr lang="en-US" altLang="ko-KR" sz="1400" b="1" dirty="0" smtClean="0">
                <a:solidFill>
                  <a:srgbClr val="C00000"/>
                </a:solidFill>
                <a:latin typeface="맑은 고딕" panose="020B0503020000020004" pitchFamily="50" charset="-127"/>
                <a:ea typeface="맑은 고딕" panose="020B0503020000020004" pitchFamily="50" charset="-127"/>
              </a:rPr>
              <a:t>Data‘ (OECD, ‘15)  </a:t>
            </a:r>
            <a:endParaRPr lang="en-US" altLang="ko-KR" sz="1400" b="1" dirty="0">
              <a:solidFill>
                <a:srgbClr val="C00000"/>
              </a:solidFill>
              <a:latin typeface="맑은 고딕" panose="020B0503020000020004" pitchFamily="50" charset="-127"/>
              <a:ea typeface="맑은 고딕" panose="020B0503020000020004" pitchFamily="50" charset="-127"/>
            </a:endParaRPr>
          </a:p>
        </p:txBody>
      </p:sp>
      <p:sp>
        <p:nvSpPr>
          <p:cNvPr id="14" name="직사각형 13"/>
          <p:cNvSpPr/>
          <p:nvPr/>
        </p:nvSpPr>
        <p:spPr>
          <a:xfrm>
            <a:off x="348444" y="4626806"/>
            <a:ext cx="2457508" cy="1569660"/>
          </a:xfrm>
          <a:prstGeom prst="rect">
            <a:avLst/>
          </a:prstGeom>
        </p:spPr>
        <p:txBody>
          <a:bodyPr wrap="square">
            <a:spAutoFit/>
          </a:bodyPr>
          <a:lstStyle/>
          <a:p>
            <a:pPr marL="171450" lvl="1" indent="-171450">
              <a:lnSpc>
                <a:spcPct val="120000"/>
              </a:lnSpc>
              <a:buFont typeface="Arial" panose="020B0604020202020204" pitchFamily="34" charset="0"/>
              <a:buChar char="•"/>
              <a:tabLst>
                <a:tab pos="0" algn="l"/>
                <a:tab pos="182563" algn="l"/>
              </a:tabLst>
            </a:pPr>
            <a:r>
              <a:rPr lang="en-US" altLang="ko-KR" sz="1200" b="1" dirty="0" smtClean="0">
                <a:latin typeface="맑은 고딕" panose="020B0503020000020004" pitchFamily="50" charset="-127"/>
                <a:ea typeface="맑은 고딕" panose="020B0503020000020004" pitchFamily="50" charset="-127"/>
              </a:rPr>
              <a:t>Administrative Computer Network and Webs</a:t>
            </a:r>
          </a:p>
          <a:p>
            <a:pPr marL="171450" lvl="1" indent="-171450">
              <a:lnSpc>
                <a:spcPct val="120000"/>
              </a:lnSpc>
              <a:buFont typeface="Arial" panose="020B0604020202020204" pitchFamily="34" charset="0"/>
              <a:buChar char="•"/>
              <a:tabLst>
                <a:tab pos="0" algn="l"/>
                <a:tab pos="182563" algn="l"/>
              </a:tabLst>
            </a:pPr>
            <a:r>
              <a:rPr lang="en-US" altLang="ko-KR" sz="1400" b="1" dirty="0" smtClean="0">
                <a:solidFill>
                  <a:srgbClr val="C00000"/>
                </a:solidFill>
                <a:latin typeface="맑은 고딕" panose="020B0503020000020004" pitchFamily="50" charset="-127"/>
                <a:ea typeface="맑은 고딕" panose="020B0503020000020004" pitchFamily="50" charset="-127"/>
              </a:rPr>
              <a:t>Korean </a:t>
            </a:r>
            <a:r>
              <a:rPr lang="en-US" altLang="ko-KR" sz="1400" b="1" dirty="0">
                <a:solidFill>
                  <a:srgbClr val="C00000"/>
                </a:solidFill>
                <a:latin typeface="맑은 고딕" panose="020B0503020000020004" pitchFamily="50" charset="-127"/>
                <a:ea typeface="맑은 고딕" panose="020B0503020000020004" pitchFamily="50" charset="-127"/>
              </a:rPr>
              <a:t>e-government tops UN survey for </a:t>
            </a:r>
            <a:r>
              <a:rPr lang="en-US" altLang="ko-KR" sz="1400" b="1" dirty="0" smtClean="0">
                <a:solidFill>
                  <a:srgbClr val="C00000"/>
                </a:solidFill>
                <a:latin typeface="맑은 고딕" panose="020B0503020000020004" pitchFamily="50" charset="-127"/>
                <a:ea typeface="맑은 고딕" panose="020B0503020000020004" pitchFamily="50" charset="-127"/>
              </a:rPr>
              <a:t>three times</a:t>
            </a:r>
            <a:br>
              <a:rPr lang="en-US" altLang="ko-KR" sz="1400" b="1" dirty="0" smtClean="0">
                <a:solidFill>
                  <a:srgbClr val="C00000"/>
                </a:solidFill>
                <a:latin typeface="맑은 고딕" panose="020B0503020000020004" pitchFamily="50" charset="-127"/>
                <a:ea typeface="맑은 고딕" panose="020B0503020000020004" pitchFamily="50" charset="-127"/>
              </a:rPr>
            </a:br>
            <a:r>
              <a:rPr lang="en-US" altLang="ko-KR" sz="1400" b="1" dirty="0" smtClean="0">
                <a:solidFill>
                  <a:srgbClr val="C00000"/>
                </a:solidFill>
                <a:latin typeface="맑은 고딕" panose="020B0503020000020004" pitchFamily="50" charset="-127"/>
                <a:ea typeface="맑은 고딕" panose="020B0503020000020004" pitchFamily="50" charset="-127"/>
              </a:rPr>
              <a:t>(‘10, ’12 &amp; ‘14)</a:t>
            </a:r>
            <a:endParaRPr lang="en-US" altLang="ko-KR" sz="1400" b="1" dirty="0">
              <a:solidFill>
                <a:srgbClr val="C00000"/>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387466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055" y="1880812"/>
            <a:ext cx="2829717" cy="208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제목 2"/>
          <p:cNvSpPr>
            <a:spLocks noGrp="1"/>
          </p:cNvSpPr>
          <p:nvPr>
            <p:ph type="title"/>
          </p:nvPr>
        </p:nvSpPr>
        <p:spPr/>
        <p:txBody>
          <a:bodyPr/>
          <a:lstStyle/>
          <a:p>
            <a:r>
              <a:rPr lang="en-US" altLang="ko-KR" spc="-150" dirty="0" err="1"/>
              <a:t>Gov</a:t>
            </a:r>
            <a:r>
              <a:rPr lang="en-US" altLang="ko-KR" spc="-150" dirty="0"/>
              <a:t> 3.0 : </a:t>
            </a:r>
            <a:r>
              <a:rPr lang="en-US" altLang="ko-KR" spc="-150" dirty="0" smtClean="0"/>
              <a:t>SW </a:t>
            </a:r>
            <a:r>
              <a:rPr lang="en-US" altLang="ko-KR" spc="-150" dirty="0"/>
              <a:t>as Solution for Social </a:t>
            </a:r>
            <a:r>
              <a:rPr lang="en-US" altLang="ko-KR" spc="-150" dirty="0" smtClean="0"/>
              <a:t>Problems</a:t>
            </a:r>
            <a:endParaRPr lang="ko-KR" altLang="en-US" spc="-150" dirty="0"/>
          </a:p>
        </p:txBody>
      </p:sp>
      <p:sp>
        <p:nvSpPr>
          <p:cNvPr id="4" name="텍스트 개체 틀 3"/>
          <p:cNvSpPr>
            <a:spLocks noGrp="1"/>
          </p:cNvSpPr>
          <p:nvPr>
            <p:ph type="body" sz="quarter" idx="10"/>
          </p:nvPr>
        </p:nvSpPr>
        <p:spPr/>
        <p:txBody>
          <a:bodyPr/>
          <a:lstStyle/>
          <a:p>
            <a:r>
              <a:rPr lang="en-US" altLang="ko-KR" dirty="0"/>
              <a:t>[Source : http://www.ahaeconomy.com/News.aha?method=newsView&amp;n_id=6389&amp;cid=13&amp;pid=1</a:t>
            </a:r>
            <a:r>
              <a:rPr lang="en-US" altLang="ko-KR" dirty="0" smtClean="0"/>
              <a:t>]</a:t>
            </a:r>
            <a:endParaRPr lang="en-US" altLang="ko-KR" dirty="0"/>
          </a:p>
        </p:txBody>
      </p:sp>
      <p:pic>
        <p:nvPicPr>
          <p:cNvPr id="6" name="Picture 2" descr="C:\Users\user\Desktop\WCC발표자료준비\참고자료\그림들\arrow-309080_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07057">
            <a:off x="1194115" y="3579514"/>
            <a:ext cx="3012043" cy="14071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0728185">
            <a:off x="6139950" y="1641353"/>
            <a:ext cx="3637196" cy="461665"/>
          </a:xfrm>
          <a:prstGeom prst="rect">
            <a:avLst/>
          </a:prstGeom>
          <a:noFill/>
        </p:spPr>
        <p:txBody>
          <a:bodyPr wrap="square" rtlCol="0">
            <a:spAutoFit/>
          </a:bodyPr>
          <a:lstStyle/>
          <a:p>
            <a:pPr algn="ctr"/>
            <a:r>
              <a:rPr lang="en-US" altLang="ko-KR" sz="2400" b="1" dirty="0">
                <a:solidFill>
                  <a:srgbClr val="C00000"/>
                </a:solidFill>
                <a:effectLst>
                  <a:glow rad="101600">
                    <a:schemeClr val="bg1"/>
                  </a:glow>
                </a:effectLst>
                <a:latin typeface="맑은 고딕" panose="020B0503020000020004" pitchFamily="50" charset="-127"/>
                <a:ea typeface="맑은 고딕" panose="020B0503020000020004" pitchFamily="50" charset="-127"/>
                <a:cs typeface="+mj-cs"/>
              </a:rPr>
              <a:t>SW is the solution !!!</a:t>
            </a:r>
            <a:endParaRPr lang="ko-KR" altLang="en-US" sz="2400" b="1" dirty="0">
              <a:solidFill>
                <a:srgbClr val="C00000"/>
              </a:solidFill>
              <a:effectLst>
                <a:glow rad="101600">
                  <a:schemeClr val="bg1"/>
                </a:glow>
              </a:effectLst>
              <a:latin typeface="맑은 고딕" panose="020B0503020000020004" pitchFamily="50" charset="-127"/>
              <a:ea typeface="맑은 고딕" panose="020B0503020000020004" pitchFamily="50" charset="-127"/>
              <a:cs typeface="+mj-cs"/>
            </a:endParaRPr>
          </a:p>
        </p:txBody>
      </p:sp>
      <p:sp>
        <p:nvSpPr>
          <p:cNvPr id="16" name="직사각형 15"/>
          <p:cNvSpPr/>
          <p:nvPr/>
        </p:nvSpPr>
        <p:spPr>
          <a:xfrm>
            <a:off x="130304" y="5898758"/>
            <a:ext cx="5139664" cy="338554"/>
          </a:xfrm>
          <a:prstGeom prst="rect">
            <a:avLst/>
          </a:prstGeom>
        </p:spPr>
        <p:txBody>
          <a:bodyPr wrap="square">
            <a:spAutoFit/>
          </a:bodyPr>
          <a:lstStyle/>
          <a:p>
            <a:pPr algn="ctr"/>
            <a:r>
              <a:rPr kumimoji="0" lang="en-US" altLang="ko-KR" b="1" kern="0" dirty="0">
                <a:latin typeface="+mn-ea"/>
                <a:ea typeface="+mn-ea"/>
              </a:rPr>
              <a:t>30.7% of National Budget </a:t>
            </a:r>
            <a:r>
              <a:rPr kumimoji="0" lang="en-US" altLang="ko-KR" b="1" kern="0" dirty="0" smtClean="0">
                <a:latin typeface="+mn-ea"/>
                <a:ea typeface="+mn-ea"/>
              </a:rPr>
              <a:t>for </a:t>
            </a:r>
            <a:r>
              <a:rPr kumimoji="0" lang="en-US" altLang="ko-KR" b="1" kern="0" dirty="0">
                <a:latin typeface="+mn-ea"/>
                <a:ea typeface="+mn-ea"/>
              </a:rPr>
              <a:t>Welfare in 2015</a:t>
            </a:r>
            <a:endParaRPr kumimoji="0" lang="ko-KR" altLang="en-US" b="1" kern="0" dirty="0">
              <a:latin typeface="+mn-ea"/>
              <a:ea typeface="+mn-ea"/>
            </a:endParaRPr>
          </a:p>
        </p:txBody>
      </p:sp>
      <p:graphicFrame>
        <p:nvGraphicFramePr>
          <p:cNvPr id="18" name="차트 17"/>
          <p:cNvGraphicFramePr>
            <a:graphicFrameLocks/>
          </p:cNvGraphicFramePr>
          <p:nvPr>
            <p:extLst>
              <p:ext uri="{D42A27DB-BD31-4B8C-83A1-F6EECF244321}">
                <p14:modId xmlns:p14="http://schemas.microsoft.com/office/powerpoint/2010/main" val="506328815"/>
              </p:ext>
            </p:extLst>
          </p:nvPr>
        </p:nvGraphicFramePr>
        <p:xfrm>
          <a:off x="427562" y="3119951"/>
          <a:ext cx="4597446" cy="2603486"/>
        </p:xfrm>
        <a:graphic>
          <a:graphicData uri="http://schemas.openxmlformats.org/drawingml/2006/chart">
            <c:chart xmlns:c="http://schemas.openxmlformats.org/drawingml/2006/chart" xmlns:r="http://schemas.openxmlformats.org/officeDocument/2006/relationships" r:id="rId5"/>
          </a:graphicData>
        </a:graphic>
      </p:graphicFrame>
      <p:sp>
        <p:nvSpPr>
          <p:cNvPr id="19" name="폭발 1 18"/>
          <p:cNvSpPr/>
          <p:nvPr/>
        </p:nvSpPr>
        <p:spPr bwMode="auto">
          <a:xfrm>
            <a:off x="3687198" y="2691966"/>
            <a:ext cx="1265802" cy="796074"/>
          </a:xfrm>
          <a:prstGeom prst="irregularSeal1">
            <a:avLst/>
          </a:prstGeom>
          <a:solidFill>
            <a:srgbClr val="FF0000"/>
          </a:solidFill>
          <a:ln w="28575">
            <a:noFill/>
            <a:round/>
            <a:headEnd/>
            <a:tailEnd/>
          </a:ln>
        </p:spPr>
        <p:txBody>
          <a:bodyPr wrap="none" rtlCol="0" anchor="ctr"/>
          <a:lstStyle/>
          <a:p>
            <a:pPr algn="ctr" fontAlgn="base">
              <a:spcBef>
                <a:spcPct val="0"/>
              </a:spcBef>
              <a:spcAft>
                <a:spcPct val="0"/>
              </a:spcAft>
            </a:pPr>
            <a:r>
              <a:rPr kumimoji="1" lang="en-US" altLang="ko-KR" sz="2400" b="1" dirty="0" smtClean="0">
                <a:solidFill>
                  <a:srgbClr val="FFFF00"/>
                </a:solidFill>
                <a:latin typeface="맑은 고딕" panose="020B0503020000020004" pitchFamily="50" charset="-127"/>
                <a:ea typeface="맑은 고딕" panose="020B0503020000020004" pitchFamily="50" charset="-127"/>
              </a:rPr>
              <a:t>x 2</a:t>
            </a:r>
            <a:endParaRPr kumimoji="1" lang="ko-KR" altLang="en-US" sz="2400" b="1" dirty="0">
              <a:solidFill>
                <a:srgbClr val="FFFF00"/>
              </a:solidFill>
              <a:latin typeface="맑은 고딕" panose="020B0503020000020004" pitchFamily="50" charset="-127"/>
              <a:ea typeface="맑은 고딕" panose="020B0503020000020004" pitchFamily="50" charset="-127"/>
            </a:endParaRPr>
          </a:p>
        </p:txBody>
      </p:sp>
      <p:sp>
        <p:nvSpPr>
          <p:cNvPr id="20" name="모서리가 둥근 직사각형 19"/>
          <p:cNvSpPr/>
          <p:nvPr/>
        </p:nvSpPr>
        <p:spPr>
          <a:xfrm>
            <a:off x="427562" y="1612607"/>
            <a:ext cx="4597446" cy="939298"/>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algn="ctr">
              <a:lnSpc>
                <a:spcPct val="150000"/>
              </a:lnSpc>
            </a:pPr>
            <a:r>
              <a:rPr lang="en-US" altLang="ko-KR" sz="1800" b="1" dirty="0">
                <a:solidFill>
                  <a:srgbClr val="0066CC"/>
                </a:solidFill>
                <a:latin typeface="맑은 고딕" panose="020B0503020000020004" pitchFamily="50" charset="-127"/>
                <a:ea typeface="맑은 고딕" panose="020B0503020000020004" pitchFamily="50" charset="-127"/>
              </a:rPr>
              <a:t>Welfare Budget Increased 2times </a:t>
            </a:r>
          </a:p>
          <a:p>
            <a:pPr algn="ctr">
              <a:lnSpc>
                <a:spcPct val="150000"/>
              </a:lnSpc>
            </a:pPr>
            <a:r>
              <a:rPr lang="en-US" altLang="ko-KR" sz="1800" b="1" dirty="0">
                <a:solidFill>
                  <a:srgbClr val="0066CC"/>
                </a:solidFill>
                <a:latin typeface="맑은 고딕" panose="020B0503020000020004" pitchFamily="50" charset="-127"/>
                <a:ea typeface="맑은 고딕" panose="020B0503020000020004" pitchFamily="50" charset="-127"/>
              </a:rPr>
              <a:t>Over 10 </a:t>
            </a:r>
            <a:r>
              <a:rPr lang="en-US" altLang="ko-KR" sz="1800" b="1" dirty="0" smtClean="0">
                <a:solidFill>
                  <a:srgbClr val="0066CC"/>
                </a:solidFill>
                <a:latin typeface="맑은 고딕" panose="020B0503020000020004" pitchFamily="50" charset="-127"/>
                <a:ea typeface="맑은 고딕" panose="020B0503020000020004" pitchFamily="50" charset="-127"/>
              </a:rPr>
              <a:t>years!</a:t>
            </a:r>
            <a:endParaRPr lang="en-US" altLang="ko-KR" sz="1800" b="1" dirty="0">
              <a:solidFill>
                <a:srgbClr val="0066CC"/>
              </a:solidFill>
              <a:latin typeface="맑은 고딕" panose="020B0503020000020004" pitchFamily="50" charset="-127"/>
              <a:ea typeface="맑은 고딕" panose="020B0503020000020004" pitchFamily="50" charset="-127"/>
            </a:endParaRPr>
          </a:p>
        </p:txBody>
      </p:sp>
      <p:sp>
        <p:nvSpPr>
          <p:cNvPr id="22" name="모서리가 둥근 직사각형 21"/>
          <p:cNvSpPr/>
          <p:nvPr/>
        </p:nvSpPr>
        <p:spPr>
          <a:xfrm>
            <a:off x="6393160" y="3927035"/>
            <a:ext cx="3384376" cy="1971724"/>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t"/>
          <a:lstStyle/>
          <a:p>
            <a:pPr algn="ctr">
              <a:lnSpc>
                <a:spcPct val="120000"/>
              </a:lnSpc>
            </a:pPr>
            <a:endParaRPr lang="en-US" altLang="ko-KR" sz="1400" b="1" dirty="0" smtClean="0">
              <a:solidFill>
                <a:srgbClr val="FF5000"/>
              </a:solidFill>
              <a:latin typeface="맑은 고딕" panose="020B0503020000020004" pitchFamily="50" charset="-127"/>
              <a:ea typeface="맑은 고딕" panose="020B0503020000020004" pitchFamily="50" charset="-127"/>
            </a:endParaRPr>
          </a:p>
          <a:p>
            <a:pPr algn="ctr">
              <a:spcAft>
                <a:spcPts val="600"/>
              </a:spcAft>
            </a:pPr>
            <a:r>
              <a:rPr lang="en-US" altLang="ko-KR" sz="1800" b="1" dirty="0" smtClean="0">
                <a:solidFill>
                  <a:srgbClr val="3366CC"/>
                </a:solidFill>
                <a:latin typeface="맑은 고딕" panose="020B0503020000020004" pitchFamily="50" charset="-127"/>
                <a:ea typeface="맑은 고딕" panose="020B0503020000020004" pitchFamily="50" charset="-127"/>
              </a:rPr>
              <a:t>Welfare </a:t>
            </a:r>
            <a:r>
              <a:rPr lang="en-US" altLang="ko-KR" sz="1800" b="1" dirty="0" err="1" smtClean="0">
                <a:solidFill>
                  <a:srgbClr val="3366CC"/>
                </a:solidFill>
                <a:latin typeface="맑은 고딕" panose="020B0503020000020004" pitchFamily="50" charset="-127"/>
                <a:ea typeface="맑은 고딕" panose="020B0503020000020004" pitchFamily="50" charset="-127"/>
              </a:rPr>
              <a:t>InfoSystem</a:t>
            </a:r>
            <a:r>
              <a:rPr lang="en-US" altLang="ko-KR" sz="1800" b="1" dirty="0" smtClean="0">
                <a:solidFill>
                  <a:srgbClr val="3366CC"/>
                </a:solidFill>
                <a:latin typeface="맑은 고딕" panose="020B0503020000020004" pitchFamily="50" charset="-127"/>
                <a:ea typeface="맑은 고딕" panose="020B0503020000020004" pitchFamily="50" charset="-127"/>
              </a:rPr>
              <a:t> 3.0</a:t>
            </a:r>
          </a:p>
          <a:p>
            <a:pPr algn="ctr">
              <a:spcAft>
                <a:spcPts val="600"/>
              </a:spcAft>
            </a:pPr>
            <a:r>
              <a:rPr lang="en-US" altLang="ko-KR" sz="1400" b="1" dirty="0">
                <a:solidFill>
                  <a:srgbClr val="3366CC"/>
                </a:solidFill>
                <a:latin typeface="맑은 고딕" pitchFamily="50" charset="-127"/>
                <a:ea typeface="맑은 고딕" pitchFamily="50" charset="-127"/>
              </a:rPr>
              <a:t>aims Life-long Customized </a:t>
            </a:r>
          </a:p>
          <a:p>
            <a:pPr lvl="0" algn="ctr">
              <a:spcAft>
                <a:spcPts val="600"/>
              </a:spcAft>
            </a:pPr>
            <a:r>
              <a:rPr lang="en-US" altLang="ko-KR" sz="1400" b="1" dirty="0" smtClean="0">
                <a:solidFill>
                  <a:srgbClr val="3366CC"/>
                </a:solidFill>
                <a:latin typeface="맑은 고딕" pitchFamily="50" charset="-127"/>
                <a:ea typeface="맑은 고딕" pitchFamily="50" charset="-127"/>
              </a:rPr>
              <a:t>Sustainable Welfare provision,</a:t>
            </a:r>
          </a:p>
          <a:p>
            <a:pPr lvl="0" algn="ctr">
              <a:spcAft>
                <a:spcPts val="600"/>
              </a:spcAft>
            </a:pPr>
            <a:r>
              <a:rPr lang="en-US" altLang="ko-KR" sz="1400" b="1" dirty="0" smtClean="0">
                <a:solidFill>
                  <a:srgbClr val="3366CC"/>
                </a:solidFill>
                <a:latin typeface="맑은 고딕" pitchFamily="50" charset="-127"/>
                <a:ea typeface="맑은 고딕" pitchFamily="50" charset="-127"/>
              </a:rPr>
              <a:t>Expense Saving,</a:t>
            </a:r>
            <a:endParaRPr lang="ko-KR" altLang="en-US" sz="1400" b="1" dirty="0">
              <a:solidFill>
                <a:srgbClr val="3366CC"/>
              </a:solidFill>
              <a:latin typeface="맑은 고딕" pitchFamily="50" charset="-127"/>
              <a:ea typeface="맑은 고딕" pitchFamily="50" charset="-127"/>
            </a:endParaRPr>
          </a:p>
          <a:p>
            <a:pPr algn="ctr">
              <a:spcAft>
                <a:spcPts val="600"/>
              </a:spcAft>
            </a:pPr>
            <a:r>
              <a:rPr lang="en-US" altLang="ko-KR" sz="1400" b="1" dirty="0" smtClean="0">
                <a:solidFill>
                  <a:srgbClr val="3366CC"/>
                </a:solidFill>
                <a:latin typeface="맑은 고딕" pitchFamily="50" charset="-127"/>
                <a:ea typeface="맑은 고딕" pitchFamily="50" charset="-127"/>
              </a:rPr>
              <a:t>Fraud Prevention. </a:t>
            </a:r>
          </a:p>
        </p:txBody>
      </p:sp>
      <p:sp>
        <p:nvSpPr>
          <p:cNvPr id="21" name="Freeform 219"/>
          <p:cNvSpPr>
            <a:spLocks/>
          </p:cNvSpPr>
          <p:nvPr/>
        </p:nvSpPr>
        <p:spPr bwMode="auto">
          <a:xfrm rot="5400000">
            <a:off x="3415670" y="2688424"/>
            <a:ext cx="4442812" cy="2232248"/>
          </a:xfrm>
          <a:custGeom>
            <a:avLst/>
            <a:gdLst/>
            <a:ahLst/>
            <a:cxnLst>
              <a:cxn ang="0">
                <a:pos x="2502" y="0"/>
              </a:cxn>
              <a:cxn ang="0">
                <a:pos x="1465" y="383"/>
              </a:cxn>
              <a:cxn ang="0">
                <a:pos x="1783" y="383"/>
              </a:cxn>
              <a:cxn ang="0">
                <a:pos x="0" y="1908"/>
              </a:cxn>
              <a:cxn ang="0">
                <a:pos x="5034" y="1908"/>
              </a:cxn>
              <a:cxn ang="0">
                <a:pos x="3229" y="383"/>
              </a:cxn>
              <a:cxn ang="0">
                <a:pos x="3613" y="395"/>
              </a:cxn>
              <a:cxn ang="0">
                <a:pos x="2502" y="0"/>
              </a:cxn>
            </a:cxnLst>
            <a:rect l="0" t="0" r="r" b="b"/>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FFB400">
                  <a:alpha val="50000"/>
                </a:srgbClr>
              </a:gs>
              <a:gs pos="100000">
                <a:srgbClr val="FFFFFF">
                  <a:alpha val="0"/>
                </a:srgb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endParaRPr>
          </a:p>
        </p:txBody>
      </p:sp>
    </p:spTree>
    <p:extLst>
      <p:ext uri="{BB962C8B-B14F-4D97-AF65-F5344CB8AC3E}">
        <p14:creationId xmlns:p14="http://schemas.microsoft.com/office/powerpoint/2010/main" val="3325762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spc="-150" dirty="0" smtClean="0"/>
              <a:t>Deregulation as a National Agenda</a:t>
            </a:r>
            <a:endParaRPr lang="ko-KR" altLang="en-US" spc="-150" dirty="0"/>
          </a:p>
        </p:txBody>
      </p:sp>
      <p:pic>
        <p:nvPicPr>
          <p:cNvPr id="1028" name="Picture 4" descr="http://www.ecolaw.co.kr/news/photo/201403/49890_18128_2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78" y="1150622"/>
            <a:ext cx="8326244" cy="546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74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Conclusion : The Last 150 Years of Korea</a:t>
            </a:r>
            <a:endParaRPr lang="ko-KR" altLang="en-US" dirty="0"/>
          </a:p>
        </p:txBody>
      </p:sp>
      <p:sp>
        <p:nvSpPr>
          <p:cNvPr id="4" name="텍스트 개체 틀 3"/>
          <p:cNvSpPr>
            <a:spLocks noGrp="1"/>
          </p:cNvSpPr>
          <p:nvPr>
            <p:ph type="body" sz="quarter" idx="10"/>
          </p:nvPr>
        </p:nvSpPr>
        <p:spPr/>
        <p:txBody>
          <a:bodyPr/>
          <a:lstStyle/>
          <a:p>
            <a:endParaRPr lang="ko-KR" altLang="en-US" dirty="0"/>
          </a:p>
        </p:txBody>
      </p:sp>
      <p:pic>
        <p:nvPicPr>
          <p:cNvPr id="2050" name="Picture 2" descr="http://cfile22.uf.tistory.com/image/2409F83753B6C8EB2369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239" y="2962819"/>
            <a:ext cx="2555331" cy="13979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age.kmib.co.kr/online_image/2013/0718/130718_20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914" y="4716365"/>
            <a:ext cx="2438517" cy="13753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file212.uf.daum.net/image/1479644E4D2996BD33EA8E"/>
          <p:cNvPicPr>
            <a:picLocks noChangeAspect="1" noChangeArrowheads="1"/>
          </p:cNvPicPr>
          <p:nvPr/>
        </p:nvPicPr>
        <p:blipFill rotWithShape="1">
          <a:blip r:embed="rId5">
            <a:extLst>
              <a:ext uri="{28A0092B-C50C-407E-A947-70E740481C1C}">
                <a14:useLocalDpi xmlns:a14="http://schemas.microsoft.com/office/drawing/2010/main" val="0"/>
              </a:ext>
            </a:extLst>
          </a:blip>
          <a:srcRect l="4334" t="10640" r="5370" b="10735"/>
          <a:stretch/>
        </p:blipFill>
        <p:spPr bwMode="auto">
          <a:xfrm>
            <a:off x="200472" y="1159893"/>
            <a:ext cx="1743476" cy="1276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ds12.egloos.com/pds/200906/24/60/a0118060_4a41a65f5c83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5640" y="1165614"/>
            <a:ext cx="2053994" cy="12649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cfile10.uf.tistory.com/image/146D223C4F8784AF10FE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3238" y="1174434"/>
            <a:ext cx="2555331" cy="137883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cfile8.uf.tistory.com/image/164C6A194C24680404B32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1199" y="1159893"/>
            <a:ext cx="1841682" cy="2487944"/>
          </a:xfrm>
          <a:prstGeom prst="rect">
            <a:avLst/>
          </a:prstGeom>
          <a:noFill/>
          <a:extLst>
            <a:ext uri="{909E8E84-426E-40dd-AFC4-6F175D3DCCD1}">
              <a14:hiddenFill xmlns:a14="http://schemas.microsoft.com/office/drawing/2010/main">
                <a:solidFill>
                  <a:srgbClr val="FFFFFF"/>
                </a:solidFill>
              </a14:hiddenFill>
            </a:ext>
          </a:extLst>
        </p:spPr>
      </p:pic>
      <p:sp>
        <p:nvSpPr>
          <p:cNvPr id="5" name="오른쪽 화살표 4"/>
          <p:cNvSpPr/>
          <p:nvPr/>
        </p:nvSpPr>
        <p:spPr bwMode="auto">
          <a:xfrm>
            <a:off x="4361159" y="1498177"/>
            <a:ext cx="360040" cy="288032"/>
          </a:xfrm>
          <a:prstGeom prst="rightArrow">
            <a:avLst/>
          </a:prstGeom>
          <a:solidFill>
            <a:schemeClr val="tx1"/>
          </a:solidFill>
          <a:ln w="9525">
            <a:noFill/>
            <a:round/>
            <a:headEnd/>
            <a:tailEnd/>
          </a:ln>
        </p:spPr>
        <p:txBody>
          <a:bodyPr wrap="none" rtlCol="0" anchor="ctr"/>
          <a:lstStyle/>
          <a:p>
            <a:pPr algn="ctr"/>
            <a:endParaRPr lang="ko-KR" altLang="en-US" sz="1800"/>
          </a:p>
        </p:txBody>
      </p:sp>
      <p:sp>
        <p:nvSpPr>
          <p:cNvPr id="16" name="오른쪽 화살표 15"/>
          <p:cNvSpPr/>
          <p:nvPr/>
        </p:nvSpPr>
        <p:spPr bwMode="auto">
          <a:xfrm>
            <a:off x="1972087" y="1492852"/>
            <a:ext cx="360040" cy="288032"/>
          </a:xfrm>
          <a:prstGeom prst="rightArrow">
            <a:avLst/>
          </a:prstGeom>
          <a:solidFill>
            <a:schemeClr val="tx1"/>
          </a:solidFill>
          <a:ln w="9525">
            <a:noFill/>
            <a:round/>
            <a:headEnd/>
            <a:tailEnd/>
          </a:ln>
        </p:spPr>
        <p:txBody>
          <a:bodyPr wrap="none" rtlCol="0" anchor="ctr"/>
          <a:lstStyle/>
          <a:p>
            <a:pPr algn="ctr"/>
            <a:endParaRPr lang="ko-KR" altLang="en-US" sz="1800"/>
          </a:p>
        </p:txBody>
      </p:sp>
      <p:sp>
        <p:nvSpPr>
          <p:cNvPr id="19" name="오른쪽 화살표 18"/>
          <p:cNvSpPr/>
          <p:nvPr/>
        </p:nvSpPr>
        <p:spPr bwMode="auto">
          <a:xfrm flipH="1">
            <a:off x="6382861" y="5115995"/>
            <a:ext cx="360040" cy="288032"/>
          </a:xfrm>
          <a:prstGeom prst="rightArrow">
            <a:avLst/>
          </a:prstGeom>
          <a:solidFill>
            <a:schemeClr val="tx1"/>
          </a:solidFill>
          <a:ln w="9525">
            <a:noFill/>
            <a:round/>
            <a:headEnd/>
            <a:tailEnd/>
          </a:ln>
        </p:spPr>
        <p:txBody>
          <a:bodyPr wrap="none" rtlCol="0" anchor="ctr"/>
          <a:lstStyle/>
          <a:p>
            <a:pPr algn="ctr"/>
            <a:endParaRPr lang="ko-KR" altLang="en-US" sz="1800"/>
          </a:p>
        </p:txBody>
      </p:sp>
      <p:sp>
        <p:nvSpPr>
          <p:cNvPr id="20" name="오른쪽 화살표 19"/>
          <p:cNvSpPr/>
          <p:nvPr/>
        </p:nvSpPr>
        <p:spPr bwMode="auto">
          <a:xfrm flipH="1">
            <a:off x="3142617" y="5104839"/>
            <a:ext cx="360040" cy="288032"/>
          </a:xfrm>
          <a:prstGeom prst="rightArrow">
            <a:avLst/>
          </a:prstGeom>
          <a:solidFill>
            <a:schemeClr val="tx1"/>
          </a:solidFill>
          <a:ln w="9525">
            <a:noFill/>
            <a:round/>
            <a:headEnd/>
            <a:tailEnd/>
          </a:ln>
        </p:spPr>
        <p:txBody>
          <a:bodyPr wrap="none" rtlCol="0" anchor="ctr"/>
          <a:lstStyle/>
          <a:p>
            <a:pPr algn="ctr"/>
            <a:endParaRPr lang="ko-KR" altLang="en-US" sz="1800"/>
          </a:p>
        </p:txBody>
      </p:sp>
      <p:sp>
        <p:nvSpPr>
          <p:cNvPr id="6" name="직사각형 5"/>
          <p:cNvSpPr/>
          <p:nvPr/>
        </p:nvSpPr>
        <p:spPr>
          <a:xfrm>
            <a:off x="200472" y="2544663"/>
            <a:ext cx="1794787" cy="584775"/>
          </a:xfrm>
          <a:prstGeom prst="rect">
            <a:avLst/>
          </a:prstGeom>
        </p:spPr>
        <p:txBody>
          <a:bodyPr wrap="none">
            <a:spAutoFit/>
          </a:bodyPr>
          <a:lstStyle/>
          <a:p>
            <a:pPr algn="ctr"/>
            <a:r>
              <a:rPr lang="en-US" altLang="ko-KR" b="1" dirty="0" smtClean="0">
                <a:solidFill>
                  <a:srgbClr val="0066CC"/>
                </a:solidFill>
                <a:latin typeface="맑은 고딕" panose="020B0503020000020004" pitchFamily="50" charset="-127"/>
                <a:ea typeface="맑은 고딕" panose="020B0503020000020004" pitchFamily="50" charset="-127"/>
              </a:rPr>
              <a:t>Agrarian Society</a:t>
            </a:r>
          </a:p>
          <a:p>
            <a:pPr algn="ctr"/>
            <a:r>
              <a:rPr lang="en-US" altLang="ko-KR" b="1" dirty="0" smtClean="0">
                <a:solidFill>
                  <a:srgbClr val="0066CC"/>
                </a:solidFill>
                <a:latin typeface="맑은 고딕" panose="020B0503020000020004" pitchFamily="50" charset="-127"/>
                <a:ea typeface="맑은 고딕" panose="020B0503020000020004" pitchFamily="50" charset="-127"/>
              </a:rPr>
              <a:t> ~1850~</a:t>
            </a:r>
            <a:endParaRPr lang="en-US" altLang="ko-KR" b="1" dirty="0">
              <a:solidFill>
                <a:srgbClr val="0066CC"/>
              </a:solidFill>
              <a:latin typeface="맑은 고딕" panose="020B0503020000020004" pitchFamily="50" charset="-127"/>
              <a:ea typeface="맑은 고딕" panose="020B0503020000020004" pitchFamily="50" charset="-127"/>
            </a:endParaRPr>
          </a:p>
        </p:txBody>
      </p:sp>
      <p:sp>
        <p:nvSpPr>
          <p:cNvPr id="23" name="직사각형 22"/>
          <p:cNvSpPr/>
          <p:nvPr/>
        </p:nvSpPr>
        <p:spPr>
          <a:xfrm>
            <a:off x="2152107" y="2447886"/>
            <a:ext cx="2251386" cy="584775"/>
          </a:xfrm>
          <a:prstGeom prst="rect">
            <a:avLst/>
          </a:prstGeom>
        </p:spPr>
        <p:txBody>
          <a:bodyPr wrap="none">
            <a:spAutoFit/>
          </a:bodyPr>
          <a:lstStyle/>
          <a:p>
            <a:pPr algn="ctr"/>
            <a:r>
              <a:rPr lang="en-US" altLang="ko-KR" b="1" dirty="0" smtClean="0">
                <a:solidFill>
                  <a:srgbClr val="0066CC"/>
                </a:solidFill>
                <a:latin typeface="맑은 고딕" panose="020B0503020000020004" pitchFamily="50" charset="-127"/>
                <a:ea typeface="맑은 고딕" panose="020B0503020000020004" pitchFamily="50" charset="-127"/>
              </a:rPr>
              <a:t>Under Japanese rule </a:t>
            </a:r>
          </a:p>
          <a:p>
            <a:pPr algn="ctr"/>
            <a:r>
              <a:rPr lang="en-US" altLang="ko-KR" b="1" dirty="0" smtClean="0">
                <a:solidFill>
                  <a:srgbClr val="0066CC"/>
                </a:solidFill>
                <a:latin typeface="맑은 고딕" panose="020B0503020000020004" pitchFamily="50" charset="-127"/>
                <a:ea typeface="맑은 고딕" panose="020B0503020000020004" pitchFamily="50" charset="-127"/>
              </a:rPr>
              <a:t>1910~1945</a:t>
            </a:r>
            <a:endParaRPr lang="en-US" altLang="ko-KR" b="1" dirty="0">
              <a:solidFill>
                <a:srgbClr val="0066CC"/>
              </a:solidFill>
              <a:latin typeface="맑은 고딕" panose="020B0503020000020004" pitchFamily="50" charset="-127"/>
              <a:ea typeface="맑은 고딕" panose="020B0503020000020004" pitchFamily="50" charset="-127"/>
            </a:endParaRPr>
          </a:p>
        </p:txBody>
      </p:sp>
      <p:sp>
        <p:nvSpPr>
          <p:cNvPr id="25" name="직사각형 24"/>
          <p:cNvSpPr/>
          <p:nvPr/>
        </p:nvSpPr>
        <p:spPr>
          <a:xfrm>
            <a:off x="7002350" y="2544663"/>
            <a:ext cx="2551404" cy="338554"/>
          </a:xfrm>
          <a:prstGeom prst="rect">
            <a:avLst/>
          </a:prstGeom>
        </p:spPr>
        <p:txBody>
          <a:bodyPr wrap="none">
            <a:spAutoFit/>
          </a:bodyPr>
          <a:lstStyle/>
          <a:p>
            <a:pPr algn="ctr"/>
            <a:r>
              <a:rPr lang="en-US" altLang="ko-KR" b="1" dirty="0" smtClean="0">
                <a:solidFill>
                  <a:srgbClr val="0066CC"/>
                </a:solidFill>
                <a:latin typeface="맑은 고딕" panose="020B0503020000020004" pitchFamily="50" charset="-127"/>
                <a:ea typeface="맑은 고딕" panose="020B0503020000020004" pitchFamily="50" charset="-127"/>
              </a:rPr>
              <a:t>Light Industries ~1960~</a:t>
            </a:r>
            <a:endParaRPr lang="en-US" altLang="ko-KR" b="1" dirty="0">
              <a:solidFill>
                <a:srgbClr val="0066CC"/>
              </a:solidFill>
              <a:latin typeface="맑은 고딕" panose="020B0503020000020004" pitchFamily="50" charset="-127"/>
              <a:ea typeface="맑은 고딕" panose="020B0503020000020004" pitchFamily="50" charset="-127"/>
            </a:endParaRPr>
          </a:p>
        </p:txBody>
      </p:sp>
      <p:sp>
        <p:nvSpPr>
          <p:cNvPr id="26" name="직사각형 25"/>
          <p:cNvSpPr/>
          <p:nvPr/>
        </p:nvSpPr>
        <p:spPr>
          <a:xfrm>
            <a:off x="7016194" y="4360737"/>
            <a:ext cx="2589876" cy="338554"/>
          </a:xfrm>
          <a:prstGeom prst="rect">
            <a:avLst/>
          </a:prstGeom>
        </p:spPr>
        <p:txBody>
          <a:bodyPr wrap="none">
            <a:spAutoFit/>
          </a:bodyPr>
          <a:lstStyle/>
          <a:p>
            <a:pPr algn="ctr"/>
            <a:r>
              <a:rPr lang="en-US" altLang="ko-KR" b="1" dirty="0" smtClean="0">
                <a:solidFill>
                  <a:srgbClr val="0066CC"/>
                </a:solidFill>
                <a:latin typeface="맑은 고딕" panose="020B0503020000020004" pitchFamily="50" charset="-127"/>
                <a:ea typeface="맑은 고딕" panose="020B0503020000020004" pitchFamily="50" charset="-127"/>
              </a:rPr>
              <a:t>Heavy Industries~1980~</a:t>
            </a:r>
            <a:endParaRPr lang="en-US" altLang="ko-KR" b="1" dirty="0">
              <a:solidFill>
                <a:srgbClr val="0066CC"/>
              </a:solidFill>
              <a:latin typeface="맑은 고딕" panose="020B0503020000020004" pitchFamily="50" charset="-127"/>
              <a:ea typeface="맑은 고딕" panose="020B0503020000020004" pitchFamily="50" charset="-127"/>
            </a:endParaRPr>
          </a:p>
        </p:txBody>
      </p:sp>
      <p:sp>
        <p:nvSpPr>
          <p:cNvPr id="27" name="직사각형 26"/>
          <p:cNvSpPr/>
          <p:nvPr/>
        </p:nvSpPr>
        <p:spPr>
          <a:xfrm>
            <a:off x="3559590" y="6127304"/>
            <a:ext cx="2903167" cy="338554"/>
          </a:xfrm>
          <a:prstGeom prst="rect">
            <a:avLst/>
          </a:prstGeom>
        </p:spPr>
        <p:txBody>
          <a:bodyPr wrap="none">
            <a:spAutoFit/>
          </a:bodyPr>
          <a:lstStyle/>
          <a:p>
            <a:pPr algn="ctr"/>
            <a:r>
              <a:rPr lang="en-US" altLang="ko-KR" b="1" dirty="0">
                <a:solidFill>
                  <a:srgbClr val="0066CC"/>
                </a:solidFill>
                <a:latin typeface="맑은 고딕" panose="020B0503020000020004" pitchFamily="50" charset="-127"/>
                <a:ea typeface="맑은 고딕" panose="020B0503020000020004" pitchFamily="50" charset="-127"/>
              </a:rPr>
              <a:t>~</a:t>
            </a:r>
            <a:r>
              <a:rPr lang="en-US" altLang="ko-KR" b="1" dirty="0" smtClean="0">
                <a:solidFill>
                  <a:srgbClr val="0066CC"/>
                </a:solidFill>
                <a:latin typeface="맑은 고딕" panose="020B0503020000020004" pitchFamily="50" charset="-127"/>
                <a:ea typeface="맑은 고딕" panose="020B0503020000020004" pitchFamily="50" charset="-127"/>
              </a:rPr>
              <a:t>2000~ High-Tech Industry</a:t>
            </a:r>
            <a:endParaRPr lang="en-US" altLang="ko-KR" b="1" dirty="0">
              <a:solidFill>
                <a:srgbClr val="0066CC"/>
              </a:solidFill>
              <a:latin typeface="맑은 고딕" panose="020B0503020000020004" pitchFamily="50" charset="-127"/>
              <a:ea typeface="맑은 고딕" panose="020B0503020000020004" pitchFamily="50" charset="-127"/>
            </a:endParaRPr>
          </a:p>
        </p:txBody>
      </p:sp>
      <p:sp>
        <p:nvSpPr>
          <p:cNvPr id="28" name="직사각형 27"/>
          <p:cNvSpPr/>
          <p:nvPr/>
        </p:nvSpPr>
        <p:spPr>
          <a:xfrm>
            <a:off x="4975511" y="3052368"/>
            <a:ext cx="1333058" cy="584775"/>
          </a:xfrm>
          <a:prstGeom prst="rect">
            <a:avLst/>
          </a:prstGeom>
          <a:solidFill>
            <a:schemeClr val="bg1"/>
          </a:solidFill>
        </p:spPr>
        <p:txBody>
          <a:bodyPr wrap="none">
            <a:spAutoFit/>
          </a:bodyPr>
          <a:lstStyle/>
          <a:p>
            <a:pPr algn="ctr"/>
            <a:r>
              <a:rPr lang="en-US" altLang="ko-KR" b="1" dirty="0" smtClean="0">
                <a:solidFill>
                  <a:srgbClr val="0066CC"/>
                </a:solidFill>
                <a:latin typeface="맑은 고딕" panose="020B0503020000020004" pitchFamily="50" charset="-127"/>
                <a:ea typeface="맑은 고딕" panose="020B0503020000020004" pitchFamily="50" charset="-127"/>
              </a:rPr>
              <a:t>Korean War</a:t>
            </a:r>
          </a:p>
          <a:p>
            <a:pPr algn="ctr"/>
            <a:r>
              <a:rPr lang="en-US" altLang="ko-KR" b="1" dirty="0" smtClean="0">
                <a:solidFill>
                  <a:srgbClr val="0066CC"/>
                </a:solidFill>
                <a:latin typeface="맑은 고딕" panose="020B0503020000020004" pitchFamily="50" charset="-127"/>
                <a:ea typeface="맑은 고딕" panose="020B0503020000020004" pitchFamily="50" charset="-127"/>
              </a:rPr>
              <a:t>1950~1953</a:t>
            </a:r>
            <a:endParaRPr lang="en-US" altLang="ko-KR" b="1" dirty="0">
              <a:solidFill>
                <a:srgbClr val="0066CC"/>
              </a:solidFill>
              <a:latin typeface="맑은 고딕" panose="020B0503020000020004" pitchFamily="50" charset="-127"/>
              <a:ea typeface="맑은 고딕" panose="020B0503020000020004" pitchFamily="50" charset="-127"/>
            </a:endParaRPr>
          </a:p>
        </p:txBody>
      </p:sp>
      <p:sp>
        <p:nvSpPr>
          <p:cNvPr id="29" name="직사각형 28"/>
          <p:cNvSpPr/>
          <p:nvPr/>
        </p:nvSpPr>
        <p:spPr>
          <a:xfrm>
            <a:off x="6742901" y="6198600"/>
            <a:ext cx="2936124" cy="584775"/>
          </a:xfrm>
          <a:prstGeom prst="rect">
            <a:avLst/>
          </a:prstGeom>
        </p:spPr>
        <p:txBody>
          <a:bodyPr wrap="none">
            <a:spAutoFit/>
          </a:bodyPr>
          <a:lstStyle/>
          <a:p>
            <a:pPr algn="ctr"/>
            <a:r>
              <a:rPr lang="en-US" altLang="ko-KR" b="1" dirty="0" smtClean="0">
                <a:solidFill>
                  <a:srgbClr val="0066CC"/>
                </a:solidFill>
                <a:latin typeface="맑은 고딕" panose="020B0503020000020004" pitchFamily="50" charset="-127"/>
                <a:ea typeface="맑은 고딕" panose="020B0503020000020004" pitchFamily="50" charset="-127"/>
              </a:rPr>
              <a:t>Build up Democratic system</a:t>
            </a:r>
          </a:p>
          <a:p>
            <a:pPr algn="ctr"/>
            <a:r>
              <a:rPr lang="en-US" altLang="ko-KR" b="1" dirty="0">
                <a:solidFill>
                  <a:srgbClr val="0066CC"/>
                </a:solidFill>
                <a:latin typeface="맑은 고딕" panose="020B0503020000020004" pitchFamily="50" charset="-127"/>
                <a:ea typeface="맑은 고딕" panose="020B0503020000020004" pitchFamily="50" charset="-127"/>
              </a:rPr>
              <a:t>~</a:t>
            </a:r>
            <a:r>
              <a:rPr lang="en-US" altLang="ko-KR" b="1" dirty="0" smtClean="0">
                <a:solidFill>
                  <a:srgbClr val="0066CC"/>
                </a:solidFill>
                <a:latin typeface="맑은 고딕" panose="020B0503020000020004" pitchFamily="50" charset="-127"/>
                <a:ea typeface="맑은 고딕" panose="020B0503020000020004" pitchFamily="50" charset="-127"/>
              </a:rPr>
              <a:t>1980~</a:t>
            </a:r>
            <a:endParaRPr lang="en-US" altLang="ko-KR" b="1" dirty="0">
              <a:solidFill>
                <a:srgbClr val="0066CC"/>
              </a:solidFill>
              <a:latin typeface="맑은 고딕" panose="020B0503020000020004" pitchFamily="50" charset="-127"/>
              <a:ea typeface="맑은 고딕" panose="020B0503020000020004" pitchFamily="50" charset="-127"/>
            </a:endParaRPr>
          </a:p>
        </p:txBody>
      </p:sp>
      <p:sp>
        <p:nvSpPr>
          <p:cNvPr id="31" name="오른쪽 화살표 30"/>
          <p:cNvSpPr/>
          <p:nvPr/>
        </p:nvSpPr>
        <p:spPr bwMode="auto">
          <a:xfrm>
            <a:off x="6651235" y="1510049"/>
            <a:ext cx="360040" cy="288032"/>
          </a:xfrm>
          <a:prstGeom prst="rightArrow">
            <a:avLst/>
          </a:prstGeom>
          <a:solidFill>
            <a:schemeClr val="tx1"/>
          </a:solidFill>
          <a:ln w="9525">
            <a:noFill/>
            <a:round/>
            <a:headEnd/>
            <a:tailEnd/>
          </a:ln>
        </p:spPr>
        <p:txBody>
          <a:bodyPr wrap="none" rtlCol="0" anchor="ctr"/>
          <a:lstStyle/>
          <a:p>
            <a:pPr algn="ctr"/>
            <a:endParaRPr lang="ko-KR" altLang="en-US" sz="1800"/>
          </a:p>
        </p:txBody>
      </p:sp>
      <p:pic>
        <p:nvPicPr>
          <p:cNvPr id="2068" name="Picture 20" descr="http://t1.daumcdn.net/news/201005/02/hankooki/20100502214319765.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3990" y="4857464"/>
            <a:ext cx="2418444" cy="134113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koreastory.kr/data/cheditor4/1208/c77c1e6441f4ff08ce23652ad4734209_vytZzRD4j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519" y="4735440"/>
            <a:ext cx="1967867" cy="1710271"/>
          </a:xfrm>
          <a:prstGeom prst="rect">
            <a:avLst/>
          </a:prstGeom>
          <a:noFill/>
          <a:extLst>
            <a:ext uri="{909E8E84-426E-40dd-AFC4-6F175D3DCCD1}">
              <a14:hiddenFill xmlns:a14="http://schemas.microsoft.com/office/drawing/2010/main">
                <a:solidFill>
                  <a:srgbClr val="FFFFFF"/>
                </a:solidFill>
              </a14:hiddenFill>
            </a:ext>
          </a:extLst>
        </p:spPr>
      </p:pic>
      <p:sp>
        <p:nvSpPr>
          <p:cNvPr id="24" name="직사각형 23"/>
          <p:cNvSpPr/>
          <p:nvPr/>
        </p:nvSpPr>
        <p:spPr>
          <a:xfrm>
            <a:off x="1021060" y="5590575"/>
            <a:ext cx="2355837" cy="1077218"/>
          </a:xfrm>
          <a:prstGeom prst="rect">
            <a:avLst/>
          </a:prstGeom>
          <a:solidFill>
            <a:schemeClr val="bg1"/>
          </a:solidFill>
        </p:spPr>
        <p:txBody>
          <a:bodyPr wrap="none">
            <a:spAutoFit/>
          </a:bodyPr>
          <a:lstStyle/>
          <a:p>
            <a:pPr algn="ctr"/>
            <a:r>
              <a:rPr lang="en-US" altLang="ko-KR" b="1" dirty="0" smtClean="0">
                <a:solidFill>
                  <a:srgbClr val="0066CC"/>
                </a:solidFill>
                <a:latin typeface="맑은 고딕" panose="020B0503020000020004" pitchFamily="50" charset="-127"/>
                <a:ea typeface="맑은 고딕" panose="020B0503020000020004" pitchFamily="50" charset="-127"/>
              </a:rPr>
              <a:t>Creative Economy,</a:t>
            </a:r>
          </a:p>
          <a:p>
            <a:pPr algn="ctr"/>
            <a:r>
              <a:rPr lang="en-US" altLang="ko-KR" b="1" dirty="0" smtClean="0">
                <a:solidFill>
                  <a:srgbClr val="0066CC"/>
                </a:solidFill>
                <a:latin typeface="맑은 고딕" panose="020B0503020000020004" pitchFamily="50" charset="-127"/>
                <a:ea typeface="맑은 고딕" panose="020B0503020000020004" pitchFamily="50" charset="-127"/>
              </a:rPr>
              <a:t>Knowledge Industries,</a:t>
            </a:r>
          </a:p>
          <a:p>
            <a:pPr algn="ctr"/>
            <a:r>
              <a:rPr lang="en-US" altLang="ko-KR" b="1" dirty="0" smtClean="0">
                <a:solidFill>
                  <a:srgbClr val="0066CC"/>
                </a:solidFill>
                <a:latin typeface="맑은 고딕" panose="020B0503020000020004" pitchFamily="50" charset="-127"/>
                <a:ea typeface="맑은 고딕" panose="020B0503020000020004" pitchFamily="50" charset="-127"/>
              </a:rPr>
              <a:t>SW-Oriented</a:t>
            </a:r>
          </a:p>
          <a:p>
            <a:pPr algn="ctr"/>
            <a:r>
              <a:rPr lang="en-US" altLang="ko-KR" b="1" dirty="0" smtClean="0">
                <a:solidFill>
                  <a:srgbClr val="0066CC"/>
                </a:solidFill>
                <a:latin typeface="맑은 고딕" panose="020B0503020000020004" pitchFamily="50" charset="-127"/>
                <a:ea typeface="맑은 고딕" panose="020B0503020000020004" pitchFamily="50" charset="-127"/>
              </a:rPr>
              <a:t>2010~</a:t>
            </a:r>
            <a:endParaRPr lang="en-US" altLang="ko-KR" b="1" dirty="0">
              <a:solidFill>
                <a:srgbClr val="0066CC"/>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956714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 : Once More, but Smarter</a:t>
            </a:r>
            <a:endParaRPr lang="ko-KR" altLang="en-US" dirty="0"/>
          </a:p>
        </p:txBody>
      </p:sp>
      <p:pic>
        <p:nvPicPr>
          <p:cNvPr id="9" name="Picture 2" descr="https://fbcdn-sphotos-c-a.akamaihd.net/hphotos-ak-xfp1/t1.0-9/10410814_759737117402733_8024313779057175712_n.jpg"/>
          <p:cNvPicPr>
            <a:picLocks noChangeAspect="1" noChangeArrowheads="1"/>
          </p:cNvPicPr>
          <p:nvPr/>
        </p:nvPicPr>
        <p:blipFill rotWithShape="1">
          <a:blip r:embed="rId3">
            <a:extLst>
              <a:ext uri="{28A0092B-C50C-407E-A947-70E740481C1C}">
                <a14:useLocalDpi xmlns:a14="http://schemas.microsoft.com/office/drawing/2010/main" val="0"/>
              </a:ext>
            </a:extLst>
          </a:blip>
          <a:srcRect l="8322" r="7982"/>
          <a:stretch/>
        </p:blipFill>
        <p:spPr bwMode="auto">
          <a:xfrm>
            <a:off x="2125643" y="1291746"/>
            <a:ext cx="5654715" cy="4153478"/>
          </a:xfrm>
          <a:prstGeom prst="rect">
            <a:avLst/>
          </a:prstGeom>
          <a:noFill/>
          <a:extLst>
            <a:ext uri="{909E8E84-426E-40dd-AFC4-6F175D3DCCD1}">
              <a14:hiddenFill xmlns:a14="http://schemas.microsoft.com/office/drawing/2010/main">
                <a:solidFill>
                  <a:srgbClr val="FFFFFF"/>
                </a:solidFill>
              </a14:hiddenFill>
            </a:ext>
          </a:extLst>
        </p:spPr>
      </p:pic>
      <p:sp>
        <p:nvSpPr>
          <p:cNvPr id="10" name="제목 1"/>
          <p:cNvSpPr txBox="1">
            <a:spLocks/>
          </p:cNvSpPr>
          <p:nvPr/>
        </p:nvSpPr>
        <p:spPr bwMode="auto">
          <a:xfrm>
            <a:off x="1" y="5445224"/>
            <a:ext cx="9905999" cy="9866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latinLnBrk="1" hangingPunct="0">
              <a:spcBef>
                <a:spcPct val="0"/>
              </a:spcBef>
              <a:spcAft>
                <a:spcPct val="0"/>
              </a:spcAft>
              <a:defRPr sz="3200" b="1">
                <a:solidFill>
                  <a:srgbClr val="008000"/>
                </a:solidFill>
                <a:latin typeface="+mj-lt"/>
                <a:ea typeface="+mj-ea"/>
                <a:cs typeface="+mj-cs"/>
              </a:defRPr>
            </a:lvl1pPr>
            <a:lvl2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2pPr>
            <a:lvl3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3pPr>
            <a:lvl4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4pPr>
            <a:lvl5pPr algn="l" rtl="0" eaLnBrk="0" fontAlgn="base" latinLnBrk="1" hangingPunct="0">
              <a:spcBef>
                <a:spcPct val="0"/>
              </a:spcBef>
              <a:spcAft>
                <a:spcPct val="0"/>
              </a:spcAft>
              <a:defRPr sz="3200" b="1">
                <a:solidFill>
                  <a:schemeClr val="tx2"/>
                </a:solidFill>
                <a:latin typeface="맑은 고딕" pitchFamily="50" charset="-127"/>
                <a:ea typeface="맑은 고딕" pitchFamily="50" charset="-127"/>
              </a:defRPr>
            </a:lvl5pPr>
            <a:lvl6pPr marL="457200" algn="l" rtl="0" fontAlgn="base" latinLnBrk="1">
              <a:spcBef>
                <a:spcPct val="0"/>
              </a:spcBef>
              <a:spcAft>
                <a:spcPct val="0"/>
              </a:spcAft>
              <a:defRPr sz="3200" b="1">
                <a:solidFill>
                  <a:schemeClr val="tx2"/>
                </a:solidFill>
                <a:latin typeface="맑은 고딕" pitchFamily="50" charset="-127"/>
                <a:ea typeface="맑은 고딕" pitchFamily="50" charset="-127"/>
              </a:defRPr>
            </a:lvl6pPr>
            <a:lvl7pPr marL="914400" algn="l" rtl="0" fontAlgn="base" latinLnBrk="1">
              <a:spcBef>
                <a:spcPct val="0"/>
              </a:spcBef>
              <a:spcAft>
                <a:spcPct val="0"/>
              </a:spcAft>
              <a:defRPr sz="3200" b="1">
                <a:solidFill>
                  <a:schemeClr val="tx2"/>
                </a:solidFill>
                <a:latin typeface="맑은 고딕" pitchFamily="50" charset="-127"/>
                <a:ea typeface="맑은 고딕" pitchFamily="50" charset="-127"/>
              </a:defRPr>
            </a:lvl7pPr>
            <a:lvl8pPr marL="1371600" algn="l" rtl="0" fontAlgn="base" latinLnBrk="1">
              <a:spcBef>
                <a:spcPct val="0"/>
              </a:spcBef>
              <a:spcAft>
                <a:spcPct val="0"/>
              </a:spcAft>
              <a:defRPr sz="3200" b="1">
                <a:solidFill>
                  <a:schemeClr val="tx2"/>
                </a:solidFill>
                <a:latin typeface="맑은 고딕" pitchFamily="50" charset="-127"/>
                <a:ea typeface="맑은 고딕" pitchFamily="50" charset="-127"/>
              </a:defRPr>
            </a:lvl8pPr>
            <a:lvl9pPr marL="1828800" algn="l" rtl="0" fontAlgn="base" latinLnBrk="1">
              <a:spcBef>
                <a:spcPct val="0"/>
              </a:spcBef>
              <a:spcAft>
                <a:spcPct val="0"/>
              </a:spcAft>
              <a:defRPr sz="3200" b="1">
                <a:solidFill>
                  <a:schemeClr val="tx2"/>
                </a:solidFill>
                <a:latin typeface="맑은 고딕" pitchFamily="50" charset="-127"/>
                <a:ea typeface="맑은 고딕" pitchFamily="50" charset="-127"/>
              </a:defRPr>
            </a:lvl9pPr>
          </a:lstStyle>
          <a:p>
            <a:pPr algn="ctr"/>
            <a:r>
              <a:rPr kumimoji="0" lang="en-US" altLang="ko-KR" sz="2400" kern="0" dirty="0" smtClean="0">
                <a:solidFill>
                  <a:schemeClr val="tx1">
                    <a:lumMod val="50000"/>
                    <a:lumOff val="50000"/>
                  </a:schemeClr>
                </a:solidFill>
              </a:rPr>
              <a:t>SW Oriented Society Realization Strategy Briefing</a:t>
            </a:r>
          </a:p>
          <a:p>
            <a:pPr algn="ctr"/>
            <a:r>
              <a:rPr kumimoji="0" lang="en-US" altLang="ko-KR" sz="2000" b="0" kern="0" dirty="0" smtClean="0">
                <a:solidFill>
                  <a:schemeClr val="tx1">
                    <a:lumMod val="50000"/>
                    <a:lumOff val="50000"/>
                  </a:schemeClr>
                </a:solidFill>
              </a:rPr>
              <a:t>2014.07.23</a:t>
            </a:r>
            <a:endParaRPr kumimoji="0" lang="ko-KR" altLang="en-US" sz="2000" b="0" kern="0" dirty="0">
              <a:solidFill>
                <a:schemeClr val="tx1">
                  <a:lumMod val="50000"/>
                  <a:lumOff val="50000"/>
                </a:schemeClr>
              </a:solidFill>
            </a:endParaRPr>
          </a:p>
        </p:txBody>
      </p:sp>
    </p:spTree>
    <p:extLst>
      <p:ext uri="{BB962C8B-B14F-4D97-AF65-F5344CB8AC3E}">
        <p14:creationId xmlns:p14="http://schemas.microsoft.com/office/powerpoint/2010/main" val="2516739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rotWithShape="1">
          <a:blip r:embed="rId3" cstate="print">
            <a:extLst>
              <a:ext uri="{28A0092B-C50C-407E-A947-70E740481C1C}">
                <a14:useLocalDpi xmlns:a14="http://schemas.microsoft.com/office/drawing/2010/main" val="0"/>
              </a:ext>
            </a:extLst>
          </a:blip>
          <a:srcRect l="3086"/>
          <a:stretch/>
        </p:blipFill>
        <p:spPr>
          <a:xfrm>
            <a:off x="0" y="1557224"/>
            <a:ext cx="9910465" cy="3888000"/>
          </a:xfrm>
          <a:prstGeom prst="rect">
            <a:avLst/>
          </a:prstGeom>
        </p:spPr>
      </p:pic>
      <p:sp>
        <p:nvSpPr>
          <p:cNvPr id="3" name="Title 2"/>
          <p:cNvSpPr>
            <a:spLocks noGrp="1"/>
          </p:cNvSpPr>
          <p:nvPr>
            <p:ph type="title"/>
          </p:nvPr>
        </p:nvSpPr>
        <p:spPr>
          <a:xfrm>
            <a:off x="1" y="17999"/>
            <a:ext cx="9921552" cy="5283209"/>
          </a:xfrm>
          <a:prstGeom prst="rect">
            <a:avLst/>
          </a:prstGeom>
        </p:spPr>
        <p:txBody>
          <a:bodyPr/>
          <a:lstStyle/>
          <a:p>
            <a:r>
              <a:rPr lang="en-US" dirty="0" smtClean="0"/>
              <a:t/>
            </a:r>
            <a:br>
              <a:rPr lang="en-US" dirty="0" smtClean="0"/>
            </a:br>
            <a:r>
              <a:rPr lang="en-US" dirty="0" smtClean="0"/>
              <a:t>For a happy</a:t>
            </a:r>
            <a:br>
              <a:rPr lang="en-US" dirty="0" smtClean="0"/>
            </a:br>
            <a:r>
              <a:rPr lang="en-US" dirty="0" smtClean="0"/>
              <a:t>Software-Oriented World</a:t>
            </a:r>
            <a:br>
              <a:rPr lang="en-US" dirty="0" smtClean="0"/>
            </a:br>
            <a:r>
              <a:rPr lang="en-US" dirty="0"/>
              <a:t/>
            </a:r>
            <a:br>
              <a:rPr lang="en-US" dirty="0"/>
            </a:br>
            <a:r>
              <a:rPr lang="en-US" dirty="0" smtClean="0"/>
              <a:t/>
            </a:r>
            <a:br>
              <a:rPr lang="en-US" dirty="0" smtClean="0"/>
            </a:br>
            <a:endParaRPr lang="en-US" dirty="0"/>
          </a:p>
        </p:txBody>
      </p:sp>
      <p:sp>
        <p:nvSpPr>
          <p:cNvPr id="8" name="Rectangle 7"/>
          <p:cNvSpPr/>
          <p:nvPr/>
        </p:nvSpPr>
        <p:spPr>
          <a:xfrm>
            <a:off x="2149829" y="5499976"/>
            <a:ext cx="5606343" cy="1068498"/>
          </a:xfrm>
          <a:prstGeom prst="rect">
            <a:avLst/>
          </a:prstGeom>
        </p:spPr>
        <p:txBody>
          <a:bodyPr wrap="none">
            <a:spAutoFit/>
          </a:bodyPr>
          <a:lstStyle/>
          <a:p>
            <a:pPr marL="93663" lvl="0" algn="ctr">
              <a:lnSpc>
                <a:spcPct val="120000"/>
              </a:lnSpc>
              <a:spcBef>
                <a:spcPts val="704"/>
              </a:spcBef>
              <a:buClr>
                <a:srgbClr val="002563"/>
              </a:buClr>
              <a:buSzPct val="115000"/>
            </a:pPr>
            <a:r>
              <a:rPr kumimoji="0" lang="en-US" altLang="ko-KR" sz="2400" b="1" kern="0" dirty="0" smtClean="0">
                <a:solidFill>
                  <a:srgbClr val="002563"/>
                </a:solidFill>
                <a:latin typeface="맑은 고딕"/>
                <a:ea typeface="맑은 고딕" panose="020B0503020000020004" pitchFamily="50" charset="-127"/>
              </a:rPr>
              <a:t>Share global best practices !</a:t>
            </a:r>
          </a:p>
          <a:p>
            <a:pPr marL="93663" lvl="0" algn="ctr">
              <a:lnSpc>
                <a:spcPct val="120000"/>
              </a:lnSpc>
              <a:spcBef>
                <a:spcPts val="704"/>
              </a:spcBef>
              <a:buClr>
                <a:srgbClr val="002563"/>
              </a:buClr>
              <a:buSzPct val="115000"/>
            </a:pPr>
            <a:r>
              <a:rPr kumimoji="0" lang="en-US" altLang="ko-KR" sz="2400" b="1" kern="0" dirty="0" smtClean="0">
                <a:solidFill>
                  <a:srgbClr val="002563"/>
                </a:solidFill>
                <a:latin typeface="맑은 고딕"/>
                <a:ea typeface="맑은 고딕" panose="020B0503020000020004" pitchFamily="50" charset="-127"/>
              </a:rPr>
              <a:t>Promote international cooperation !</a:t>
            </a:r>
            <a:endParaRPr kumimoji="0" lang="ko-KR" altLang="en-US" sz="2400" b="1" kern="0" dirty="0">
              <a:solidFill>
                <a:srgbClr val="002563"/>
              </a:solidFill>
              <a:latin typeface="맑은 고딕"/>
              <a:ea typeface="맑은 고딕" panose="020B0503020000020004" pitchFamily="50" charset="-127"/>
            </a:endParaRPr>
          </a:p>
        </p:txBody>
      </p:sp>
    </p:spTree>
    <p:extLst>
      <p:ext uri="{BB962C8B-B14F-4D97-AF65-F5344CB8AC3E}">
        <p14:creationId xmlns:p14="http://schemas.microsoft.com/office/powerpoint/2010/main" val="231280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pPr marL="93663" indent="0" algn="ctr">
              <a:buNone/>
            </a:pPr>
            <a:r>
              <a:rPr lang="en-US" altLang="ko-KR" sz="2800" dirty="0" smtClean="0">
                <a:solidFill>
                  <a:srgbClr val="990099"/>
                </a:solidFill>
              </a:rPr>
              <a:t>“</a:t>
            </a:r>
            <a:r>
              <a:rPr lang="en-US" altLang="ko-KR" sz="2800" dirty="0">
                <a:solidFill>
                  <a:srgbClr val="990099"/>
                </a:solidFill>
              </a:rPr>
              <a:t>Software is eating the world”</a:t>
            </a:r>
          </a:p>
          <a:p>
            <a:pPr marL="93663" indent="0" algn="ctr">
              <a:buNone/>
            </a:pPr>
            <a:r>
              <a:rPr lang="en-US" altLang="ko-KR" sz="1000" dirty="0"/>
              <a:t>By Marc </a:t>
            </a:r>
            <a:r>
              <a:rPr lang="en-US" altLang="ko-KR" sz="1000" dirty="0" err="1"/>
              <a:t>Andressen</a:t>
            </a:r>
            <a:r>
              <a:rPr lang="en-US" altLang="ko-KR" sz="1000" dirty="0"/>
              <a:t>, Wall Street Journal, Essay, </a:t>
            </a:r>
            <a:r>
              <a:rPr lang="en-US" altLang="ko-KR" sz="1000" dirty="0" smtClean="0"/>
              <a:t>2011.8.20</a:t>
            </a:r>
          </a:p>
          <a:p>
            <a:pPr marL="93663" indent="0" algn="ctr">
              <a:buNone/>
            </a:pPr>
            <a:endParaRPr lang="en-US" altLang="ko-KR" sz="1000" dirty="0" smtClean="0"/>
          </a:p>
          <a:p>
            <a:pPr marL="93663" lvl="0" indent="0" algn="ctr">
              <a:buNone/>
            </a:pPr>
            <a:r>
              <a:rPr lang="en-US" altLang="ko-KR" sz="2000" dirty="0" smtClean="0">
                <a:solidFill>
                  <a:srgbClr val="0033CC"/>
                </a:solidFill>
                <a:latin typeface="맑은 고딕"/>
              </a:rPr>
              <a:t>Invading and Overturning established Industry Structure</a:t>
            </a:r>
            <a:endParaRPr lang="en-US" altLang="ko-KR" sz="1000" dirty="0"/>
          </a:p>
          <a:p>
            <a:pPr marL="93663" lvl="0" indent="0" algn="ctr">
              <a:buNone/>
            </a:pPr>
            <a:endParaRPr lang="en-US" altLang="ko-KR" sz="1000" dirty="0"/>
          </a:p>
          <a:p>
            <a:pPr marL="93663" indent="0" algn="ctr">
              <a:buNone/>
            </a:pPr>
            <a:endParaRPr lang="en-US" altLang="ko-KR" sz="1000" dirty="0"/>
          </a:p>
          <a:p>
            <a:pPr marL="93663" indent="0" algn="ctr">
              <a:buNone/>
            </a:pPr>
            <a:endParaRPr lang="en-US" altLang="ko-KR" sz="1000" dirty="0" smtClean="0"/>
          </a:p>
          <a:p>
            <a:pPr marL="93663" indent="0" algn="ctr">
              <a:buNone/>
            </a:pPr>
            <a:endParaRPr lang="en-US" altLang="ko-KR" sz="1000" dirty="0"/>
          </a:p>
          <a:p>
            <a:pPr marL="93663" indent="0" algn="ctr">
              <a:buNone/>
            </a:pPr>
            <a:endParaRPr lang="en-US" altLang="ko-KR" sz="1000" dirty="0" smtClean="0"/>
          </a:p>
          <a:p>
            <a:pPr marL="93663" indent="0" algn="ctr">
              <a:buNone/>
            </a:pPr>
            <a:endParaRPr lang="en-US" altLang="ko-KR" sz="1000" dirty="0"/>
          </a:p>
          <a:p>
            <a:pPr marL="93663" indent="0" algn="ctr">
              <a:buNone/>
            </a:pPr>
            <a:endParaRPr lang="en-US" altLang="ko-KR" sz="1000" dirty="0" smtClean="0"/>
          </a:p>
          <a:p>
            <a:pPr marL="93663" indent="0" algn="ctr">
              <a:buNone/>
            </a:pPr>
            <a:endParaRPr lang="en-US" altLang="ko-KR" sz="1000" dirty="0"/>
          </a:p>
          <a:p>
            <a:pPr marL="93663" indent="0" algn="ctr">
              <a:buNone/>
            </a:pPr>
            <a:endParaRPr lang="en-US" altLang="ko-KR" sz="1000" dirty="0"/>
          </a:p>
          <a:p>
            <a:pPr marL="93663" indent="0" algn="ctr">
              <a:buNone/>
            </a:pPr>
            <a:endParaRPr lang="en-US" altLang="ko-KR" sz="1000" dirty="0"/>
          </a:p>
          <a:p>
            <a:pPr marL="93663" indent="0" algn="ctr">
              <a:buNone/>
            </a:pPr>
            <a:r>
              <a:rPr lang="en-US" altLang="ko-KR" sz="2800" dirty="0" smtClean="0">
                <a:solidFill>
                  <a:srgbClr val="990099"/>
                </a:solidFill>
              </a:rPr>
              <a:t>“Now Every company is a Software Company”</a:t>
            </a:r>
            <a:endParaRPr lang="en-US" altLang="ko-KR" sz="2800" dirty="0">
              <a:solidFill>
                <a:srgbClr val="990099"/>
              </a:solidFill>
            </a:endParaRPr>
          </a:p>
          <a:p>
            <a:pPr marL="93663" indent="0" algn="ctr">
              <a:buNone/>
            </a:pPr>
            <a:r>
              <a:rPr lang="en-US" altLang="ko-KR" sz="1000" dirty="0"/>
              <a:t>Newsweek, The Top Tech Trends for 2015, 2015.1.3</a:t>
            </a:r>
          </a:p>
          <a:p>
            <a:endParaRPr lang="ko-KR" altLang="en-US" dirty="0"/>
          </a:p>
        </p:txBody>
      </p:sp>
      <p:sp>
        <p:nvSpPr>
          <p:cNvPr id="3" name="제목 2"/>
          <p:cNvSpPr>
            <a:spLocks noGrp="1"/>
          </p:cNvSpPr>
          <p:nvPr>
            <p:ph type="title"/>
          </p:nvPr>
        </p:nvSpPr>
        <p:spPr/>
        <p:txBody>
          <a:bodyPr/>
          <a:lstStyle/>
          <a:p>
            <a:r>
              <a:rPr lang="en-US" altLang="ko-KR" dirty="0"/>
              <a:t>Software Revolution</a:t>
            </a:r>
            <a:endParaRPr lang="ko-KR" altLang="en-US" dirty="0"/>
          </a:p>
        </p:txBody>
      </p:sp>
      <p:grpSp>
        <p:nvGrpSpPr>
          <p:cNvPr id="39" name="그룹 38"/>
          <p:cNvGrpSpPr/>
          <p:nvPr/>
        </p:nvGrpSpPr>
        <p:grpSpPr>
          <a:xfrm>
            <a:off x="1208584" y="3145839"/>
            <a:ext cx="7632848" cy="2326560"/>
            <a:chOff x="604910" y="3098154"/>
            <a:chExt cx="8812586" cy="2686155"/>
          </a:xfrm>
        </p:grpSpPr>
        <p:pic>
          <p:nvPicPr>
            <p:cNvPr id="22" name="Picture 2" descr="http://t3.gstatic.com/images?q=tbn:ANd9GcRFohDwpCny2doUOSTjccRoAeHjDT0ymAPYqbGuUll9U0-ZKQI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689" y="3186915"/>
              <a:ext cx="1198045" cy="73591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3" name="Picture 4" descr="File:Avatarmotioncaptur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1464" y="3186915"/>
              <a:ext cx="1438798" cy="73591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4" name="Picture 4" descr="Square Credit Car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369" r="19169"/>
            <a:stretch/>
          </p:blipFill>
          <p:spPr bwMode="auto">
            <a:xfrm>
              <a:off x="2590981" y="3201056"/>
              <a:ext cx="1183047" cy="126394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5" name="Picture 16" descr="http://www.dgcmagazine.com/wp-content/uploads/2013/09/Bitcoin-accepted-here-printabl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3545" y="4492017"/>
              <a:ext cx="1200483" cy="42280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http://hothardware.com/newsimages/Item29409/amazon-dash-main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3688" y="4037352"/>
              <a:ext cx="1198045" cy="71999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7" name="Picture 7" descr="http://www.shespeaks.com/pages/img/redesign/blogs/131201231607-vo-amazon-drone-delivery-system-00004330-story-top_1202201318573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56" t="19635" r="30328" b="31477"/>
            <a:stretch/>
          </p:blipFill>
          <p:spPr bwMode="auto">
            <a:xfrm>
              <a:off x="6773687" y="4741558"/>
              <a:ext cx="1198045" cy="58675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8" name="Picture 2" descr="http://www.esbtrib.com/wp-content/uploads/2014/11/AB785A96-DCDC-4109-BEA2-4C368D8FD9B7_mw1024_s_n.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685" t="10148" r="19237" b="13931"/>
            <a:stretch/>
          </p:blipFill>
          <p:spPr bwMode="auto">
            <a:xfrm>
              <a:off x="5376487" y="3186915"/>
              <a:ext cx="1326249" cy="11414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motorward.com/wp-content/images/2014/05/Google-Self-Driving-Ca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6487" y="4444397"/>
              <a:ext cx="1326249" cy="8996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media.licdn.com/mpr/mpr/p/3/005/08a/236/2d0955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4014" y="5072958"/>
              <a:ext cx="1326248" cy="7113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그룹 3"/>
            <p:cNvGrpSpPr/>
            <p:nvPr/>
          </p:nvGrpSpPr>
          <p:grpSpPr>
            <a:xfrm>
              <a:off x="604910" y="3098154"/>
              <a:ext cx="1829242" cy="1698998"/>
              <a:chOff x="-1829242" y="371410"/>
              <a:chExt cx="2614677" cy="2428509"/>
            </a:xfrm>
          </p:grpSpPr>
          <p:pic>
            <p:nvPicPr>
              <p:cNvPr id="32" name="Picture 4" descr="http://www.diygenius.com/wp-content/uploads/2013/08/ultimate-mooc-guide.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tretch/>
            </p:blipFill>
            <p:spPr bwMode="auto">
              <a:xfrm>
                <a:off x="-1829242" y="371410"/>
                <a:ext cx="2614677" cy="17406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7"/>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588605" y="2112080"/>
                <a:ext cx="2133401" cy="68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4" name="Picture 4" descr="http://weekly.donga.com/docs/magazine/weekly/2006/09/13/200609130500070/image/200609130500070_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15845" y="3952106"/>
              <a:ext cx="1284417" cy="10257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0784" y="4672068"/>
              <a:ext cx="1323153" cy="98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8" descr="http://www.intelligenthq.com/wp-content/uploads/2013/01/fin-tech-IntelligentHQ.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1074" t="5247" r="2643" b="5648"/>
            <a:stretch/>
          </p:blipFill>
          <p:spPr bwMode="auto">
            <a:xfrm>
              <a:off x="2506810" y="4983587"/>
              <a:ext cx="1354654" cy="7373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40784" y="3186915"/>
              <a:ext cx="1376712" cy="139421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313006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r>
              <a:rPr lang="en-US" altLang="ko-KR" dirty="0"/>
              <a:t>“Cars are now running not on gasoline, but software”</a:t>
            </a:r>
            <a:br>
              <a:rPr lang="en-US" altLang="ko-KR" dirty="0"/>
            </a:br>
            <a:r>
              <a:rPr lang="en-US" altLang="ko-KR" sz="1000" dirty="0"/>
              <a:t>Mercedes-Benz CEO Dieter Zetsche</a:t>
            </a:r>
          </a:p>
          <a:p>
            <a:r>
              <a:rPr lang="en-US" altLang="ko-KR" dirty="0"/>
              <a:t>Car is a wheeled computer : Luxury cars are equipped with 100 million lines of </a:t>
            </a:r>
            <a:r>
              <a:rPr lang="en-US" altLang="ko-KR" dirty="0" smtClean="0"/>
              <a:t>code</a:t>
            </a:r>
          </a:p>
          <a:p>
            <a:pPr lvl="2">
              <a:lnSpc>
                <a:spcPct val="100000"/>
              </a:lnSpc>
            </a:pPr>
            <a:r>
              <a:rPr lang="en-US" altLang="ko-KR" sz="1200" b="1" dirty="0"/>
              <a:t>Self-Driving, Self-Parking</a:t>
            </a:r>
          </a:p>
          <a:p>
            <a:pPr lvl="2">
              <a:lnSpc>
                <a:spcPct val="100000"/>
              </a:lnSpc>
            </a:pPr>
            <a:r>
              <a:rPr lang="en-US" altLang="ko-KR" sz="1200" b="1" dirty="0"/>
              <a:t>Safety Control</a:t>
            </a:r>
          </a:p>
          <a:p>
            <a:pPr lvl="2">
              <a:lnSpc>
                <a:spcPct val="100000"/>
              </a:lnSpc>
            </a:pPr>
            <a:r>
              <a:rPr lang="en-US" altLang="ko-KR" sz="1200" b="1" dirty="0"/>
              <a:t>Infotainment</a:t>
            </a:r>
          </a:p>
          <a:p>
            <a:pPr lvl="2">
              <a:lnSpc>
                <a:spcPct val="100000"/>
              </a:lnSpc>
            </a:pPr>
            <a:r>
              <a:rPr lang="en-US" altLang="ko-KR" sz="1200" b="1" dirty="0"/>
              <a:t>Safety, Cyber Security</a:t>
            </a:r>
          </a:p>
          <a:p>
            <a:pPr lvl="2">
              <a:lnSpc>
                <a:spcPct val="100000"/>
              </a:lnSpc>
            </a:pPr>
            <a:r>
              <a:rPr lang="en-US" altLang="ko-KR" sz="1200" b="1" dirty="0"/>
              <a:t>Monitoring with built-in sensors</a:t>
            </a:r>
          </a:p>
          <a:p>
            <a:pPr lvl="2">
              <a:lnSpc>
                <a:spcPct val="100000"/>
              </a:lnSpc>
            </a:pPr>
            <a:r>
              <a:rPr lang="en-US" altLang="ko-KR" sz="1200" b="1" dirty="0"/>
              <a:t>Inter-vehicle communication, …</a:t>
            </a:r>
          </a:p>
          <a:p>
            <a:pPr lvl="1"/>
            <a:endParaRPr lang="en-US" altLang="ko-KR" sz="1000" dirty="0" smtClean="0"/>
          </a:p>
          <a:p>
            <a:endParaRPr lang="en-US" altLang="ko-KR" dirty="0"/>
          </a:p>
          <a:p>
            <a:endParaRPr lang="ko-KR" altLang="en-US" dirty="0"/>
          </a:p>
        </p:txBody>
      </p:sp>
      <p:sp>
        <p:nvSpPr>
          <p:cNvPr id="3" name="제목 2"/>
          <p:cNvSpPr>
            <a:spLocks noGrp="1"/>
          </p:cNvSpPr>
          <p:nvPr>
            <p:ph type="title"/>
          </p:nvPr>
        </p:nvSpPr>
        <p:spPr/>
        <p:txBody>
          <a:bodyPr/>
          <a:lstStyle/>
          <a:p>
            <a:r>
              <a:rPr lang="en-US" altLang="ko-KR" dirty="0" smtClean="0"/>
              <a:t>SW Revolution</a:t>
            </a:r>
            <a:r>
              <a:rPr lang="ko-KR" altLang="en-US" dirty="0" smtClean="0"/>
              <a:t> </a:t>
            </a:r>
            <a:r>
              <a:rPr lang="en-US" altLang="ko-KR" dirty="0" smtClean="0"/>
              <a:t>– Auto Industry</a:t>
            </a:r>
            <a:endParaRPr lang="ko-KR" altLang="en-US" dirty="0"/>
          </a:p>
        </p:txBody>
      </p:sp>
      <p:sp>
        <p:nvSpPr>
          <p:cNvPr id="29" name="텍스트 개체 틀 3"/>
          <p:cNvSpPr>
            <a:spLocks noGrp="1"/>
          </p:cNvSpPr>
          <p:nvPr>
            <p:ph type="body" sz="quarter" idx="10"/>
          </p:nvPr>
        </p:nvSpPr>
        <p:spPr/>
        <p:txBody>
          <a:bodyPr/>
          <a:lstStyle/>
          <a:p>
            <a:r>
              <a:rPr lang="en-US" altLang="ko-KR" dirty="0" smtClean="0"/>
              <a:t>[Source</a:t>
            </a:r>
            <a:r>
              <a:rPr lang="ko-KR" altLang="en-US" dirty="0" smtClean="0"/>
              <a:t> </a:t>
            </a:r>
            <a:r>
              <a:rPr lang="en-US" altLang="ko-KR" dirty="0"/>
              <a:t>: </a:t>
            </a:r>
            <a:r>
              <a:rPr lang="en-US" altLang="ko-KR" dirty="0" smtClean="0"/>
              <a:t>Google]</a:t>
            </a:r>
            <a:endParaRPr lang="ko-KR" altLang="en-US" dirty="0"/>
          </a:p>
        </p:txBody>
      </p:sp>
      <p:grpSp>
        <p:nvGrpSpPr>
          <p:cNvPr id="4" name="그룹 3"/>
          <p:cNvGrpSpPr/>
          <p:nvPr/>
        </p:nvGrpSpPr>
        <p:grpSpPr>
          <a:xfrm>
            <a:off x="884627" y="4569783"/>
            <a:ext cx="8136746" cy="2099577"/>
            <a:chOff x="905678" y="4502134"/>
            <a:chExt cx="8136746" cy="2099577"/>
          </a:xfrm>
        </p:grpSpPr>
        <p:pic>
          <p:nvPicPr>
            <p:cNvPr id="15" name="Picture 2" descr="http://www.idigi.com/blog/wp-content/uploads/2013/01/Connected-Transportation-Systems.jpg"/>
            <p:cNvPicPr preferRelativeResize="0">
              <a:picLocks noChangeArrowheads="1"/>
            </p:cNvPicPr>
            <p:nvPr/>
          </p:nvPicPr>
          <p:blipFill rotWithShape="1">
            <a:blip r:embed="rId3" cstate="print"/>
            <a:srcRect l="5929" r="6890" b="6445"/>
            <a:stretch/>
          </p:blipFill>
          <p:spPr bwMode="auto">
            <a:xfrm>
              <a:off x="3769492" y="4906719"/>
              <a:ext cx="2412000" cy="1692000"/>
            </a:xfrm>
            <a:prstGeom prst="rect">
              <a:avLst/>
            </a:prstGeom>
            <a:noFill/>
          </p:spPr>
        </p:pic>
        <p:pic>
          <p:nvPicPr>
            <p:cNvPr id="20" name="Picture 2" descr="http://www.droid-life.com/wp-content/uploads/2014/05/Google-Ca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45" t="6505" r="19135" b="7098"/>
            <a:stretch/>
          </p:blipFill>
          <p:spPr bwMode="auto">
            <a:xfrm>
              <a:off x="905678" y="4906720"/>
              <a:ext cx="2412000" cy="1694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referRelativeResize="0">
              <a:picLocks/>
            </p:cNvPicPr>
            <p:nvPr/>
          </p:nvPicPr>
          <p:blipFill rotWithShape="1">
            <a:blip r:embed="rId5" cstate="print">
              <a:extLst>
                <a:ext uri="{28A0092B-C50C-407E-A947-70E740481C1C}">
                  <a14:useLocalDpi xmlns:a14="http://schemas.microsoft.com/office/drawing/2010/main" val="0"/>
                </a:ext>
              </a:extLst>
            </a:blip>
            <a:srcRect t="1" b="1085"/>
            <a:stretch/>
          </p:blipFill>
          <p:spPr>
            <a:xfrm>
              <a:off x="6630423" y="4906720"/>
              <a:ext cx="2412000" cy="1692000"/>
            </a:xfrm>
            <a:prstGeom prst="rect">
              <a:avLst/>
            </a:prstGeom>
          </p:spPr>
        </p:pic>
        <p:sp>
          <p:nvSpPr>
            <p:cNvPr id="17" name="모서리가 둥근 직사각형 16"/>
            <p:cNvSpPr/>
            <p:nvPr/>
          </p:nvSpPr>
          <p:spPr>
            <a:xfrm>
              <a:off x="905678" y="4502136"/>
              <a:ext cx="2412000"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marL="180975"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Self-Driving Car</a:t>
              </a:r>
            </a:p>
          </p:txBody>
        </p:sp>
        <p:sp>
          <p:nvSpPr>
            <p:cNvPr id="18" name="모서리가 둥근 직사각형 17"/>
            <p:cNvSpPr/>
            <p:nvPr/>
          </p:nvSpPr>
          <p:spPr>
            <a:xfrm>
              <a:off x="3769493" y="4502135"/>
              <a:ext cx="2412000"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marL="180975"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Connected Car</a:t>
              </a:r>
            </a:p>
          </p:txBody>
        </p:sp>
        <p:sp>
          <p:nvSpPr>
            <p:cNvPr id="19" name="모서리가 둥근 직사각형 18"/>
            <p:cNvSpPr/>
            <p:nvPr/>
          </p:nvSpPr>
          <p:spPr>
            <a:xfrm>
              <a:off x="6630424" y="4502134"/>
              <a:ext cx="2412000" cy="378705"/>
            </a:xfrm>
            <a:prstGeom prst="roundRect">
              <a:avLst>
                <a:gd name="adj" fmla="val 7966"/>
              </a:avLst>
            </a:prstGeom>
            <a:gradFill flip="none" rotWithShape="1">
              <a:gsLst>
                <a:gs pos="0">
                  <a:schemeClr val="bg1">
                    <a:lumMod val="85000"/>
                  </a:schemeClr>
                </a:gs>
                <a:gs pos="100000">
                  <a:schemeClr val="bg1">
                    <a:lumMod val="95000"/>
                    <a:shade val="100000"/>
                    <a:satMod val="115000"/>
                  </a:schemeClr>
                </a:gs>
              </a:gsLst>
              <a:lin ang="16200000" scaled="1"/>
              <a:tileRect/>
            </a:grad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wrap="none" tIns="0" bIns="36000" rtlCol="0" anchor="ctr"/>
            <a:lstStyle/>
            <a:p>
              <a:pPr marL="180975" algn="ctr">
                <a:lnSpc>
                  <a:spcPct val="150000"/>
                </a:lnSpc>
              </a:pPr>
              <a:r>
                <a:rPr lang="en-US" altLang="ko-KR" sz="1400" b="1" dirty="0">
                  <a:solidFill>
                    <a:srgbClr val="0066CC"/>
                  </a:solidFill>
                  <a:latin typeface="맑은 고딕" panose="020B0503020000020004" pitchFamily="50" charset="-127"/>
                  <a:ea typeface="맑은 고딕" panose="020B0503020000020004" pitchFamily="50" charset="-127"/>
                </a:rPr>
                <a:t>Electric Car</a:t>
              </a:r>
            </a:p>
          </p:txBody>
        </p:sp>
      </p:grpSp>
      <p:pic>
        <p:nvPicPr>
          <p:cNvPr id="13" name="Picture 4" descr="http://androidautofans.com/wp-content/uploads/Open-Automotive-Allianc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781" y="2635485"/>
            <a:ext cx="3168352" cy="1784375"/>
          </a:xfrm>
          <a:prstGeom prst="rect">
            <a:avLst/>
          </a:prstGeom>
          <a:ln>
            <a:noFill/>
          </a:ln>
          <a:effectLst>
            <a:outerShdw blurRad="114300" sx="102000" sy="102000" algn="tl" rotWithShape="0">
              <a:srgbClr val="9933FF">
                <a:alpha val="48000"/>
              </a:srgbClr>
            </a:outerShdw>
          </a:effectLst>
          <a:extLst>
            <a:ext uri="{909E8E84-426E-40dd-AFC4-6F175D3DCCD1}">
              <a14:hiddenFill xmlns:a14="http://schemas.microsoft.com/office/drawing/2010/main">
                <a:solidFill>
                  <a:srgbClr val="FFFFFF"/>
                </a:solidFill>
              </a14:hiddenFill>
            </a:ext>
          </a:extLst>
        </p:spPr>
      </p:pic>
      <p:sp>
        <p:nvSpPr>
          <p:cNvPr id="22" name="오른쪽 화살표 21"/>
          <p:cNvSpPr/>
          <p:nvPr/>
        </p:nvSpPr>
        <p:spPr bwMode="auto">
          <a:xfrm>
            <a:off x="4463973" y="2743212"/>
            <a:ext cx="2217219" cy="1568920"/>
          </a:xfrm>
          <a:prstGeom prst="rightArrow">
            <a:avLst>
              <a:gd name="adj1" fmla="val 75543"/>
              <a:gd name="adj2" fmla="val 50000"/>
            </a:avLst>
          </a:prstGeom>
          <a:solidFill>
            <a:schemeClr val="bg1"/>
          </a:solidFill>
          <a:ln w="9525">
            <a:noFill/>
            <a:round/>
            <a:headEnd/>
            <a:tailEnd/>
          </a:ln>
          <a:effectLst>
            <a:outerShdw blurRad="114300" sx="103000" sy="103000" algn="ctr" rotWithShape="0">
              <a:srgbClr val="9933FF">
                <a:alpha val="48000"/>
              </a:srgbClr>
            </a:outerShdw>
          </a:effectLst>
        </p:spPr>
        <p:txBody>
          <a:bodyPr wrap="none" rtlCol="0" anchor="ctr"/>
          <a:lstStyle/>
          <a:p>
            <a:pPr algn="r"/>
            <a:r>
              <a:rPr lang="en-US" altLang="ko-KR" sz="1800" b="1" dirty="0">
                <a:solidFill>
                  <a:srgbClr val="990099"/>
                </a:solidFill>
                <a:latin typeface="맑은 고딕"/>
                <a:ea typeface="맑은 고딕"/>
              </a:rPr>
              <a:t>Open </a:t>
            </a:r>
          </a:p>
          <a:p>
            <a:pPr algn="r"/>
            <a:r>
              <a:rPr lang="en-US" altLang="ko-KR" sz="1800" b="1" dirty="0">
                <a:solidFill>
                  <a:srgbClr val="990099"/>
                </a:solidFill>
                <a:latin typeface="맑은 고딕"/>
                <a:ea typeface="맑은 고딕"/>
              </a:rPr>
              <a:t>Automotive </a:t>
            </a:r>
            <a:endParaRPr lang="en-US" altLang="ko-KR" sz="1800" b="1" dirty="0" smtClean="0">
              <a:solidFill>
                <a:srgbClr val="990099"/>
              </a:solidFill>
              <a:latin typeface="맑은 고딕"/>
              <a:ea typeface="맑은 고딕"/>
            </a:endParaRPr>
          </a:p>
          <a:p>
            <a:pPr algn="r"/>
            <a:r>
              <a:rPr lang="en-US" altLang="ko-KR" sz="1800" b="1" dirty="0" smtClean="0">
                <a:solidFill>
                  <a:srgbClr val="990099"/>
                </a:solidFill>
                <a:latin typeface="맑은 고딕"/>
                <a:ea typeface="맑은 고딕"/>
              </a:rPr>
              <a:t>Alliance</a:t>
            </a:r>
            <a:endParaRPr lang="en-US" altLang="ko-KR" sz="1800" b="1" dirty="0">
              <a:solidFill>
                <a:srgbClr val="990099"/>
              </a:solidFill>
              <a:latin typeface="맑은 고딕"/>
              <a:ea typeface="맑은 고딕"/>
            </a:endParaRPr>
          </a:p>
        </p:txBody>
      </p:sp>
    </p:spTree>
    <p:extLst>
      <p:ext uri="{BB962C8B-B14F-4D97-AF65-F5344CB8AC3E}">
        <p14:creationId xmlns:p14="http://schemas.microsoft.com/office/powerpoint/2010/main" val="1195341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r>
              <a:rPr lang="en-US" altLang="ko-KR" dirty="0"/>
              <a:t>DNA analysis to predict diseases and personalize treatment</a:t>
            </a:r>
          </a:p>
          <a:p>
            <a:pPr lvl="2"/>
            <a:r>
              <a:rPr lang="en-US" altLang="ko-KR" sz="1400" dirty="0">
                <a:solidFill>
                  <a:schemeClr val="tx1"/>
                </a:solidFill>
              </a:rPr>
              <a:t>Probability analysis on several diseases</a:t>
            </a:r>
          </a:p>
          <a:p>
            <a:r>
              <a:rPr lang="en-US" altLang="ko-KR" dirty="0" smtClean="0"/>
              <a:t>IBM </a:t>
            </a:r>
            <a:r>
              <a:rPr lang="en-US" altLang="ko-KR" dirty="0"/>
              <a:t>Watson </a:t>
            </a:r>
            <a:r>
              <a:rPr lang="en-US" altLang="ko-KR" dirty="0" smtClean="0"/>
              <a:t>Computer recommends cancer diagnosis and treatment </a:t>
            </a:r>
          </a:p>
          <a:p>
            <a:pPr marL="627063" lvl="1"/>
            <a:r>
              <a:rPr lang="en-US" altLang="ko-KR" sz="1400" b="0" dirty="0" smtClean="0"/>
              <a:t>Analyzed 605,000 pieces of medical evidence, 2 million pages of text, 25,000 training cases</a:t>
            </a:r>
          </a:p>
          <a:p>
            <a:r>
              <a:rPr lang="ko-KR" altLang="en-US" dirty="0" smtClean="0"/>
              <a:t>“</a:t>
            </a:r>
            <a:r>
              <a:rPr lang="en-US" altLang="ko-KR" dirty="0" smtClean="0"/>
              <a:t>Technology will replace 80% of doctors</a:t>
            </a:r>
            <a:r>
              <a:rPr lang="ko-KR" altLang="en-US" dirty="0" smtClean="0"/>
              <a:t>” </a:t>
            </a:r>
            <a:r>
              <a:rPr lang="en-US" altLang="ko-KR" sz="1400" b="0" dirty="0"/>
              <a:t>(Vinod Khosla, TechCrunch 2012.1</a:t>
            </a:r>
            <a:r>
              <a:rPr lang="en-US" altLang="ko-KR" sz="1400" b="0" dirty="0" smtClean="0"/>
              <a:t>)</a:t>
            </a:r>
            <a:endParaRPr lang="en-US" altLang="ko-KR" sz="1800" b="0" dirty="0" smtClean="0"/>
          </a:p>
          <a:p>
            <a:pPr marL="93663" indent="0">
              <a:buNone/>
            </a:pPr>
            <a:r>
              <a:rPr lang="en-US" altLang="ko-KR" sz="1800" b="0" dirty="0" smtClean="0"/>
              <a:t> </a:t>
            </a:r>
            <a:endParaRPr lang="en-US" altLang="ko-KR" sz="1800" b="0" dirty="0"/>
          </a:p>
          <a:p>
            <a:pPr lvl="1"/>
            <a:endParaRPr lang="ko-KR" altLang="en-US" dirty="0"/>
          </a:p>
        </p:txBody>
      </p:sp>
      <p:sp>
        <p:nvSpPr>
          <p:cNvPr id="3" name="제목 2"/>
          <p:cNvSpPr>
            <a:spLocks noGrp="1"/>
          </p:cNvSpPr>
          <p:nvPr>
            <p:ph type="title"/>
          </p:nvPr>
        </p:nvSpPr>
        <p:spPr/>
        <p:txBody>
          <a:bodyPr/>
          <a:lstStyle/>
          <a:p>
            <a:r>
              <a:rPr lang="en-US" altLang="ko-KR" dirty="0"/>
              <a:t>SW </a:t>
            </a:r>
            <a:r>
              <a:rPr lang="en-US" altLang="ko-KR" dirty="0" smtClean="0"/>
              <a:t>Revolution – Health Industry</a:t>
            </a:r>
            <a:endParaRPr lang="ko-KR" altLang="en-US" dirty="0"/>
          </a:p>
        </p:txBody>
      </p:sp>
      <p:sp>
        <p:nvSpPr>
          <p:cNvPr id="4" name="텍스트 개체 틀 3"/>
          <p:cNvSpPr>
            <a:spLocks noGrp="1"/>
          </p:cNvSpPr>
          <p:nvPr>
            <p:ph type="body" sz="quarter" idx="10"/>
          </p:nvPr>
        </p:nvSpPr>
        <p:spPr/>
        <p:txBody>
          <a:bodyPr/>
          <a:lstStyle/>
          <a:p>
            <a:r>
              <a:rPr lang="en-US" altLang="ko-KR" dirty="0" smtClean="0"/>
              <a:t>[Source</a:t>
            </a:r>
            <a:r>
              <a:rPr lang="ko-KR" altLang="en-US" dirty="0" smtClean="0"/>
              <a:t> </a:t>
            </a:r>
            <a:r>
              <a:rPr lang="en-US" altLang="ko-KR" dirty="0"/>
              <a:t>: Vaupel JW et al. Lancet Life expectancy for women in selected countries from 1840 to 2007 </a:t>
            </a:r>
            <a:r>
              <a:rPr lang="ko-KR" altLang="en-US" dirty="0"/>
              <a:t>박상천 “인구고령화와 기술혁명</a:t>
            </a:r>
            <a:r>
              <a:rPr lang="en-US" altLang="ko-KR" dirty="0"/>
              <a:t>(2015.04.28)</a:t>
            </a:r>
            <a:r>
              <a:rPr lang="ko-KR" altLang="en-US" dirty="0"/>
              <a:t>에서 </a:t>
            </a:r>
            <a:r>
              <a:rPr lang="ko-KR" altLang="en-US" dirty="0" smtClean="0"/>
              <a:t>재인용</a:t>
            </a:r>
            <a:r>
              <a:rPr lang="en-US" altLang="ko-KR" dirty="0" smtClean="0"/>
              <a:t>]</a:t>
            </a:r>
            <a:endParaRPr lang="ko-KR" altLang="en-US" dirty="0"/>
          </a:p>
        </p:txBody>
      </p:sp>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5" t="936" r="1381" b="992"/>
          <a:stretch/>
        </p:blipFill>
        <p:spPr bwMode="auto">
          <a:xfrm>
            <a:off x="3826107" y="3983807"/>
            <a:ext cx="1903961"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bwMode="auto">
          <a:xfrm>
            <a:off x="6927684" y="3749795"/>
            <a:ext cx="2016224" cy="397647"/>
          </a:xfrm>
          <a:prstGeom prst="rect">
            <a:avLst/>
          </a:prstGeom>
          <a:solidFill>
            <a:schemeClr val="bg1"/>
          </a:solidFill>
          <a:ln w="9525">
            <a:noFill/>
            <a:round/>
            <a:headEnd/>
            <a:tailEnd/>
          </a:ln>
        </p:spPr>
        <p:txBody>
          <a:bodyPr wrap="none" rtlCol="0" anchor="ctr"/>
          <a:lstStyle/>
          <a:p>
            <a:pPr algn="ctr"/>
            <a:endParaRPr lang="ko-KR" altLang="en-US" sz="1800" dirty="0">
              <a:latin typeface="맑은 고딕" panose="020B0503020000020004" pitchFamily="50" charset="-127"/>
              <a:ea typeface="맑은 고딕" panose="020B0503020000020004" pitchFamily="50" charset="-127"/>
            </a:endParaRPr>
          </a:p>
        </p:txBody>
      </p:sp>
      <p:pic>
        <p:nvPicPr>
          <p:cNvPr id="13" name="Picture 4" descr="http://36.media.tumblr.com/63af84c2839045d35f4406c537dc36cb/tumblr_nm62lmuiaZ1trwanxo1_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1865" t="1408" r="1219" b="2448"/>
          <a:stretch/>
        </p:blipFill>
        <p:spPr bwMode="auto">
          <a:xfrm>
            <a:off x="920553" y="3983807"/>
            <a:ext cx="2602502" cy="255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121" y="3983807"/>
            <a:ext cx="3439852"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321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a:t>
            </a:r>
            <a:r>
              <a:rPr lang="en-US" altLang="ko-KR" dirty="0"/>
              <a:t>The Future </a:t>
            </a:r>
            <a:r>
              <a:rPr lang="en-US" altLang="ko-KR" dirty="0" smtClean="0"/>
              <a:t>is </a:t>
            </a:r>
            <a:r>
              <a:rPr lang="en-US" altLang="ko-KR" dirty="0"/>
              <a:t>Already Here”</a:t>
            </a:r>
            <a:endParaRPr lang="ko-KR" altLang="en-US" dirty="0"/>
          </a:p>
        </p:txBody>
      </p:sp>
      <p:grpSp>
        <p:nvGrpSpPr>
          <p:cNvPr id="8" name="그룹 7"/>
          <p:cNvGrpSpPr/>
          <p:nvPr/>
        </p:nvGrpSpPr>
        <p:grpSpPr>
          <a:xfrm>
            <a:off x="1640632" y="1628800"/>
            <a:ext cx="6624736" cy="4395590"/>
            <a:chOff x="1712640" y="1628800"/>
            <a:chExt cx="6624736" cy="4395590"/>
          </a:xfrm>
        </p:grpSpPr>
        <p:sp>
          <p:nvSpPr>
            <p:cNvPr id="7" name="직사각형 6"/>
            <p:cNvSpPr/>
            <p:nvPr/>
          </p:nvSpPr>
          <p:spPr bwMode="auto">
            <a:xfrm>
              <a:off x="1712640" y="4330278"/>
              <a:ext cx="6624736" cy="1694112"/>
            </a:xfrm>
            <a:prstGeom prst="rect">
              <a:avLst/>
            </a:prstGeom>
            <a:solidFill>
              <a:schemeClr val="tx1"/>
            </a:solidFill>
            <a:ln w="9525">
              <a:noFill/>
              <a:round/>
              <a:headEnd/>
              <a:tailEnd/>
            </a:ln>
          </p:spPr>
          <p:txBody>
            <a:bodyPr wrap="none" rtlCol="0" anchor="ctr"/>
            <a:lstStyle/>
            <a:p>
              <a:pPr algn="ctr"/>
              <a:r>
                <a:rPr kumimoji="0" lang="en-US" altLang="ko-KR" sz="2000" b="1" i="1" kern="0" dirty="0">
                  <a:solidFill>
                    <a:srgbClr val="FFB400"/>
                  </a:solidFill>
                  <a:latin typeface="+mn-ea"/>
                  <a:ea typeface="+mn-ea"/>
                </a:rPr>
                <a:t>SW</a:t>
              </a:r>
              <a:r>
                <a:rPr kumimoji="0" lang="ko-KR" altLang="en-US" sz="2000" b="1" i="1" kern="0" dirty="0">
                  <a:solidFill>
                    <a:srgbClr val="FFB400"/>
                  </a:solidFill>
                  <a:latin typeface="+mn-ea"/>
                  <a:ea typeface="+mn-ea"/>
                </a:rPr>
                <a:t> </a:t>
              </a:r>
              <a:r>
                <a:rPr kumimoji="0" lang="en-US" altLang="ko-KR" sz="2000" b="1" i="1" kern="0" dirty="0">
                  <a:solidFill>
                    <a:srgbClr val="FFB400"/>
                  </a:solidFill>
                  <a:latin typeface="+mn-ea"/>
                  <a:ea typeface="+mn-ea"/>
                </a:rPr>
                <a:t>makes the Future </a:t>
              </a:r>
              <a:r>
                <a:rPr kumimoji="0" lang="en-US" altLang="ko-KR" sz="2000" b="1" i="1" kern="0" dirty="0" smtClean="0">
                  <a:solidFill>
                    <a:srgbClr val="FFB400"/>
                  </a:solidFill>
                  <a:latin typeface="+mn-ea"/>
                  <a:ea typeface="+mn-ea"/>
                </a:rPr>
                <a:t>!!</a:t>
              </a:r>
              <a:endParaRPr kumimoji="0" lang="en-US" altLang="ko-KR" sz="2000" b="1" i="1" kern="0" dirty="0">
                <a:solidFill>
                  <a:srgbClr val="FFB400"/>
                </a:solidFill>
                <a:latin typeface="+mn-ea"/>
                <a:ea typeface="+mn-ea"/>
              </a:endParaRPr>
            </a:p>
          </p:txBody>
        </p:sp>
        <p:grpSp>
          <p:nvGrpSpPr>
            <p:cNvPr id="6" name="그룹 5"/>
            <p:cNvGrpSpPr/>
            <p:nvPr/>
          </p:nvGrpSpPr>
          <p:grpSpPr>
            <a:xfrm>
              <a:off x="1712640" y="1628800"/>
              <a:ext cx="6624736" cy="2682428"/>
              <a:chOff x="1712640" y="1628800"/>
              <a:chExt cx="6624736" cy="2682428"/>
            </a:xfrm>
          </p:grpSpPr>
          <p:sp>
            <p:nvSpPr>
              <p:cNvPr id="2" name="직사각형 1"/>
              <p:cNvSpPr/>
              <p:nvPr/>
            </p:nvSpPr>
            <p:spPr bwMode="auto">
              <a:xfrm>
                <a:off x="1712640" y="1628800"/>
                <a:ext cx="6624736" cy="2682428"/>
              </a:xfrm>
              <a:prstGeom prst="rect">
                <a:avLst/>
              </a:prstGeom>
              <a:solidFill>
                <a:schemeClr val="tx1"/>
              </a:solidFill>
              <a:ln w="9525">
                <a:noFill/>
                <a:round/>
                <a:headEnd/>
                <a:tailEnd/>
              </a:ln>
            </p:spPr>
            <p:txBody>
              <a:bodyPr wrap="none" rtlCol="0" anchor="ctr"/>
              <a:lstStyle/>
              <a:p>
                <a:pPr algn="ctr"/>
                <a:endParaRPr lang="ko-KR" altLang="en-US" sz="1800" dirty="0">
                  <a:latin typeface="맑은 고딕" panose="020B0503020000020004" pitchFamily="50" charset="-127"/>
                  <a:ea typeface="맑은 고딕" panose="020B0503020000020004" pitchFamily="50" charset="-127"/>
                </a:endParaRPr>
              </a:p>
            </p:txBody>
          </p:sp>
          <p:pic>
            <p:nvPicPr>
              <p:cNvPr id="9" name="Picture 4" descr="http://upload.wikimedia.org/wikipedia/commons/thumb/1/1a/William_Ford_Gibson.jpg/220px-William_Ford_Gib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957" y="2175138"/>
                <a:ext cx="1258841" cy="17337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755" y="1772816"/>
                <a:ext cx="4510087" cy="253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4239839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19"/>
          <p:cNvSpPr>
            <a:spLocks/>
          </p:cNvSpPr>
          <p:nvPr/>
        </p:nvSpPr>
        <p:spPr bwMode="auto">
          <a:xfrm rot="10800000">
            <a:off x="965246" y="3212976"/>
            <a:ext cx="8004106" cy="1584176"/>
          </a:xfrm>
          <a:custGeom>
            <a:avLst/>
            <a:gdLst/>
            <a:ahLst/>
            <a:cxnLst>
              <a:cxn ang="0">
                <a:pos x="2502" y="0"/>
              </a:cxn>
              <a:cxn ang="0">
                <a:pos x="1465" y="383"/>
              </a:cxn>
              <a:cxn ang="0">
                <a:pos x="1783" y="383"/>
              </a:cxn>
              <a:cxn ang="0">
                <a:pos x="0" y="1908"/>
              </a:cxn>
              <a:cxn ang="0">
                <a:pos x="5034" y="1908"/>
              </a:cxn>
              <a:cxn ang="0">
                <a:pos x="3229" y="383"/>
              </a:cxn>
              <a:cxn ang="0">
                <a:pos x="3613" y="395"/>
              </a:cxn>
              <a:cxn ang="0">
                <a:pos x="2502" y="0"/>
              </a:cxn>
            </a:cxnLst>
            <a:rect l="0" t="0" r="r" b="b"/>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FFB400">
                  <a:alpha val="80000"/>
                </a:srgbClr>
              </a:gs>
              <a:gs pos="100000">
                <a:srgbClr val="FFFFFF">
                  <a:alpha val="0"/>
                </a:srgb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endParaRPr>
          </a:p>
        </p:txBody>
      </p:sp>
      <p:sp>
        <p:nvSpPr>
          <p:cNvPr id="3" name="제목 2"/>
          <p:cNvSpPr>
            <a:spLocks noGrp="1"/>
          </p:cNvSpPr>
          <p:nvPr>
            <p:ph type="title"/>
          </p:nvPr>
        </p:nvSpPr>
        <p:spPr/>
        <p:txBody>
          <a:bodyPr/>
          <a:lstStyle/>
          <a:p>
            <a:r>
              <a:rPr lang="en-US" altLang="ko-KR" dirty="0" smtClean="0"/>
              <a:t>What makes the SW Revolution Possible? </a:t>
            </a:r>
            <a:endParaRPr lang="ko-KR" altLang="en-US" dirty="0"/>
          </a:p>
        </p:txBody>
      </p:sp>
      <p:sp>
        <p:nvSpPr>
          <p:cNvPr id="4" name="텍스트 개체 틀 3"/>
          <p:cNvSpPr>
            <a:spLocks noGrp="1"/>
          </p:cNvSpPr>
          <p:nvPr>
            <p:ph type="body" sz="quarter" idx="10"/>
          </p:nvPr>
        </p:nvSpPr>
        <p:spPr/>
        <p:txBody>
          <a:bodyPr/>
          <a:lstStyle/>
          <a:p>
            <a:r>
              <a:rPr lang="en-US" altLang="ko-KR" dirty="0"/>
              <a:t>Source</a:t>
            </a:r>
            <a:r>
              <a:rPr lang="ko-KR" altLang="en-US" dirty="0"/>
              <a:t> </a:t>
            </a:r>
            <a:r>
              <a:rPr lang="en-US" altLang="ko-KR" dirty="0"/>
              <a:t>: Google Image</a:t>
            </a:r>
          </a:p>
        </p:txBody>
      </p:sp>
      <p:sp>
        <p:nvSpPr>
          <p:cNvPr id="6" name="TextBox 5"/>
          <p:cNvSpPr txBox="1"/>
          <p:nvPr/>
        </p:nvSpPr>
        <p:spPr>
          <a:xfrm>
            <a:off x="1784648" y="5949280"/>
            <a:ext cx="6480719" cy="338554"/>
          </a:xfrm>
          <a:prstGeom prst="rect">
            <a:avLst/>
          </a:prstGeom>
          <a:noFill/>
        </p:spPr>
        <p:txBody>
          <a:bodyPr wrap="square" rtlCol="0">
            <a:spAutoFit/>
          </a:bodyPr>
          <a:lstStyle/>
          <a:p>
            <a:pPr algn="ctr"/>
            <a:r>
              <a:rPr lang="en-US" altLang="ko-KR" b="1" dirty="0" smtClean="0">
                <a:latin typeface="+mn-ea"/>
                <a:ea typeface="+mn-ea"/>
              </a:rPr>
              <a:t>*a technology that makes technology</a:t>
            </a:r>
            <a:endParaRPr lang="ko-KR" altLang="en-US" b="1" dirty="0">
              <a:latin typeface="+mn-ea"/>
              <a:ea typeface="+mn-ea"/>
            </a:endParaRPr>
          </a:p>
        </p:txBody>
      </p:sp>
      <p:pic>
        <p:nvPicPr>
          <p:cNvPr id="7" name="Picture 2" descr="https://encrypted-tbn0.gstatic.com/images?q=tbn:ANd9GcScCq8sNUSm8fNb7_XKcXQeZgRX6UWdTqz6ZylraGlt68U5trpT_Q"/>
          <p:cNvPicPr>
            <a:picLocks noChangeAspect="1" noChangeArrowheads="1"/>
          </p:cNvPicPr>
          <p:nvPr/>
        </p:nvPicPr>
        <p:blipFill rotWithShape="1">
          <a:blip r:embed="rId3">
            <a:extLst>
              <a:ext uri="{28A0092B-C50C-407E-A947-70E740481C1C}">
                <a14:useLocalDpi xmlns:a14="http://schemas.microsoft.com/office/drawing/2010/main" val="0"/>
              </a:ext>
            </a:extLst>
          </a:blip>
          <a:srcRect l="12548" r="12548"/>
          <a:stretch/>
        </p:blipFill>
        <p:spPr bwMode="auto">
          <a:xfrm>
            <a:off x="1271067" y="1628800"/>
            <a:ext cx="1847851" cy="184785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4" descr="http://images.pcworld.com/images/article/2012/03/internet2-11330543.jpg"/>
          <p:cNvPicPr>
            <a:picLocks noChangeAspect="1" noChangeArrowheads="1"/>
          </p:cNvPicPr>
          <p:nvPr/>
        </p:nvPicPr>
        <p:blipFill rotWithShape="1">
          <a:blip r:embed="rId4">
            <a:extLst>
              <a:ext uri="{28A0092B-C50C-407E-A947-70E740481C1C}">
                <a14:useLocalDpi xmlns:a14="http://schemas.microsoft.com/office/drawing/2010/main" val="0"/>
              </a:ext>
            </a:extLst>
          </a:blip>
          <a:srcRect l="16572" r="16572"/>
          <a:stretch/>
        </p:blipFill>
        <p:spPr bwMode="auto">
          <a:xfrm>
            <a:off x="4043375" y="1628799"/>
            <a:ext cx="1847851" cy="1847851"/>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descr="Software Design and Productivity Coordinating Group (SDP C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00" r="12500"/>
          <a:stretch/>
        </p:blipFill>
        <p:spPr bwMode="auto">
          <a:xfrm>
            <a:off x="6815683" y="1645568"/>
            <a:ext cx="1847851" cy="1847851"/>
          </a:xfrm>
          <a:prstGeom prst="ellipse">
            <a:avLst/>
          </a:prstGeom>
          <a:noFill/>
          <a:extLst>
            <a:ext uri="{909E8E84-426E-40dd-AFC4-6F175D3DCCD1}">
              <a14:hiddenFill xmlns:a14="http://schemas.microsoft.com/office/drawing/2010/main">
                <a:solidFill>
                  <a:srgbClr val="FFFFFF"/>
                </a:solidFill>
              </a14:hiddenFill>
            </a:ext>
          </a:extLst>
        </p:spPr>
      </p:pic>
      <p:sp>
        <p:nvSpPr>
          <p:cNvPr id="10" name="모서리가 둥근 직사각형 9"/>
          <p:cNvSpPr/>
          <p:nvPr/>
        </p:nvSpPr>
        <p:spPr bwMode="auto">
          <a:xfrm>
            <a:off x="965247" y="3160050"/>
            <a:ext cx="2459490" cy="609908"/>
          </a:xfrm>
          <a:prstGeom prst="roundRect">
            <a:avLst>
              <a:gd name="adj" fmla="val 50000"/>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5400000" scaled="1"/>
            <a:tileRect/>
          </a:gradFill>
          <a:ln w="9525">
            <a:noFill/>
            <a:round/>
            <a:headEnd/>
            <a:tailEnd/>
          </a:ln>
        </p:spPr>
        <p:txBody>
          <a:bodyPr wrap="none" rtlCol="0" anchor="ctr"/>
          <a:lstStyle/>
          <a:p>
            <a:pPr algn="ctr"/>
            <a:r>
              <a:rPr lang="en-US" altLang="ko-KR" b="1" dirty="0" smtClean="0">
                <a:solidFill>
                  <a:schemeClr val="bg1"/>
                </a:solidFill>
                <a:latin typeface="+mn-ea"/>
                <a:ea typeface="+mn-ea"/>
              </a:rPr>
              <a:t>Computing Power</a:t>
            </a:r>
            <a:endParaRPr lang="ko-KR" altLang="en-US" b="1" dirty="0">
              <a:solidFill>
                <a:schemeClr val="bg1"/>
              </a:solidFill>
              <a:latin typeface="+mn-ea"/>
              <a:ea typeface="+mn-ea"/>
            </a:endParaRPr>
          </a:p>
        </p:txBody>
      </p:sp>
      <p:sp>
        <p:nvSpPr>
          <p:cNvPr id="11" name="모서리가 둥근 직사각형 10"/>
          <p:cNvSpPr/>
          <p:nvPr/>
        </p:nvSpPr>
        <p:spPr bwMode="auto">
          <a:xfrm>
            <a:off x="3737022" y="3160050"/>
            <a:ext cx="2459490" cy="609908"/>
          </a:xfrm>
          <a:prstGeom prst="roundRect">
            <a:avLst>
              <a:gd name="adj" fmla="val 50000"/>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5400000" scaled="1"/>
            <a:tileRect/>
          </a:gradFill>
          <a:ln w="9525">
            <a:noFill/>
            <a:round/>
            <a:headEnd/>
            <a:tailEnd/>
          </a:ln>
        </p:spPr>
        <p:txBody>
          <a:bodyPr wrap="none" rtlCol="0" anchor="ctr"/>
          <a:lstStyle/>
          <a:p>
            <a:pPr algn="ctr"/>
            <a:r>
              <a:rPr lang="en-US" altLang="ko-KR" b="1" dirty="0" smtClean="0">
                <a:solidFill>
                  <a:schemeClr val="bg1"/>
                </a:solidFill>
                <a:latin typeface="+mn-ea"/>
                <a:ea typeface="+mn-ea"/>
              </a:rPr>
              <a:t>High Speed </a:t>
            </a:r>
          </a:p>
          <a:p>
            <a:pPr algn="ctr"/>
            <a:r>
              <a:rPr lang="en-US" altLang="ko-KR" b="1" dirty="0" smtClean="0">
                <a:solidFill>
                  <a:schemeClr val="bg1"/>
                </a:solidFill>
                <a:latin typeface="+mn-ea"/>
                <a:ea typeface="+mn-ea"/>
              </a:rPr>
              <a:t>Communication</a:t>
            </a:r>
            <a:endParaRPr lang="ko-KR" altLang="en-US" b="1" dirty="0">
              <a:solidFill>
                <a:schemeClr val="bg1"/>
              </a:solidFill>
              <a:latin typeface="+mn-ea"/>
              <a:ea typeface="+mn-ea"/>
            </a:endParaRPr>
          </a:p>
        </p:txBody>
      </p:sp>
      <p:sp>
        <p:nvSpPr>
          <p:cNvPr id="12" name="모서리가 둥근 직사각형 11"/>
          <p:cNvSpPr/>
          <p:nvPr/>
        </p:nvSpPr>
        <p:spPr bwMode="auto">
          <a:xfrm>
            <a:off x="6509863" y="3160050"/>
            <a:ext cx="2459490" cy="609908"/>
          </a:xfrm>
          <a:prstGeom prst="roundRect">
            <a:avLst>
              <a:gd name="adj" fmla="val 50000"/>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5400000" scaled="1"/>
            <a:tileRect/>
          </a:gradFill>
          <a:ln w="9525">
            <a:noFill/>
            <a:round/>
            <a:headEnd/>
            <a:tailEnd/>
          </a:ln>
        </p:spPr>
        <p:txBody>
          <a:bodyPr wrap="none" rtlCol="0" anchor="ctr"/>
          <a:lstStyle/>
          <a:p>
            <a:pPr algn="ctr"/>
            <a:r>
              <a:rPr lang="en-US" altLang="ko-KR" b="1" dirty="0" smtClean="0">
                <a:solidFill>
                  <a:schemeClr val="bg1"/>
                </a:solidFill>
                <a:latin typeface="+mn-ea"/>
                <a:ea typeface="+mn-ea"/>
              </a:rPr>
              <a:t>SW, AI</a:t>
            </a:r>
            <a:endParaRPr lang="ko-KR" altLang="en-US" b="1" dirty="0">
              <a:solidFill>
                <a:schemeClr val="bg1"/>
              </a:solidFill>
              <a:latin typeface="+mn-ea"/>
              <a:ea typeface="+mn-ea"/>
            </a:endParaRPr>
          </a:p>
        </p:txBody>
      </p:sp>
      <p:sp>
        <p:nvSpPr>
          <p:cNvPr id="13" name="모서리가 둥근 직사각형 12"/>
          <p:cNvSpPr/>
          <p:nvPr/>
        </p:nvSpPr>
        <p:spPr bwMode="auto">
          <a:xfrm>
            <a:off x="1784648" y="4869160"/>
            <a:ext cx="6480719" cy="1008112"/>
          </a:xfrm>
          <a:prstGeom prst="roundRect">
            <a:avLst>
              <a:gd name="adj" fmla="val 50000"/>
            </a:avLst>
          </a:prstGeom>
          <a:solidFill>
            <a:srgbClr val="002060"/>
          </a:solidFill>
          <a:ln w="9525">
            <a:noFill/>
            <a:round/>
            <a:headEnd/>
            <a:tailEnd/>
          </a:ln>
        </p:spPr>
        <p:txBody>
          <a:bodyPr wrap="none" rtlCol="0" anchor="ctr"/>
          <a:lstStyle/>
          <a:p>
            <a:pPr algn="ctr"/>
            <a:r>
              <a:rPr lang="en-US" altLang="ko-KR" sz="2400" b="1" dirty="0" smtClean="0">
                <a:solidFill>
                  <a:srgbClr val="FFFF00"/>
                </a:solidFill>
                <a:latin typeface="+mn-ea"/>
                <a:ea typeface="+mn-ea"/>
              </a:rPr>
              <a:t>The Best </a:t>
            </a:r>
            <a:r>
              <a:rPr lang="en-US" altLang="ko-KR" sz="2000" b="1" dirty="0" smtClean="0">
                <a:solidFill>
                  <a:srgbClr val="FFFF00"/>
                </a:solidFill>
                <a:latin typeface="+mn-ea"/>
                <a:ea typeface="+mn-ea"/>
              </a:rPr>
              <a:t>Meta-Technology* in Human History</a:t>
            </a:r>
            <a:endParaRPr lang="ko-KR" altLang="en-US" sz="2400" b="1" dirty="0">
              <a:solidFill>
                <a:srgbClr val="FFFF00"/>
              </a:solidFill>
              <a:latin typeface="+mn-ea"/>
              <a:ea typeface="+mn-ea"/>
            </a:endParaRPr>
          </a:p>
        </p:txBody>
      </p:sp>
    </p:spTree>
    <p:extLst>
      <p:ext uri="{BB962C8B-B14F-4D97-AF65-F5344CB8AC3E}">
        <p14:creationId xmlns:p14="http://schemas.microsoft.com/office/powerpoint/2010/main" val="1426745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35248" y="17999"/>
            <a:ext cx="9921552" cy="1034737"/>
          </a:xfrm>
        </p:spPr>
        <p:txBody>
          <a:bodyPr/>
          <a:lstStyle/>
          <a:p>
            <a:r>
              <a:rPr lang="en-US" altLang="ko-KR" dirty="0" smtClean="0"/>
              <a:t>What is Software ?</a:t>
            </a:r>
            <a:endParaRPr lang="ko-KR" altLang="en-US" dirty="0"/>
          </a:p>
        </p:txBody>
      </p:sp>
      <p:sp>
        <p:nvSpPr>
          <p:cNvPr id="6" name="텍스트 개체 틀 5"/>
          <p:cNvSpPr>
            <a:spLocks noGrp="1"/>
          </p:cNvSpPr>
          <p:nvPr>
            <p:ph type="body" sz="quarter" idx="10"/>
          </p:nvPr>
        </p:nvSpPr>
        <p:spPr/>
        <p:txBody>
          <a:bodyPr/>
          <a:lstStyle/>
          <a:p>
            <a:endParaRPr lang="ko-KR" altLang="en-US"/>
          </a:p>
        </p:txBody>
      </p:sp>
      <p:sp>
        <p:nvSpPr>
          <p:cNvPr id="8" name="내용 개체 틀 1"/>
          <p:cNvSpPr txBox="1">
            <a:spLocks/>
          </p:cNvSpPr>
          <p:nvPr/>
        </p:nvSpPr>
        <p:spPr>
          <a:xfrm>
            <a:off x="6434" y="2188433"/>
            <a:ext cx="4498864" cy="3616831"/>
          </a:xfrm>
          <a:prstGeom prst="rect">
            <a:avLst/>
          </a:prstGeom>
        </p:spPr>
        <p:txBody>
          <a:bodyPr wrap="square" lIns="107275" tIns="144000" rIns="107275" bIns="53637">
            <a:noAutofit/>
          </a:bodyPr>
          <a:lstStyle>
            <a:lvl1pPr marL="449263" indent="-355600" algn="l" rtl="0" eaLnBrk="1" fontAlgn="base" latinLnBrk="1" hangingPunct="1">
              <a:lnSpc>
                <a:spcPct val="120000"/>
              </a:lnSpc>
              <a:spcBef>
                <a:spcPts val="704"/>
              </a:spcBef>
              <a:spcAft>
                <a:spcPct val="0"/>
              </a:spcAft>
              <a:buClr>
                <a:srgbClr val="002563"/>
              </a:buClr>
              <a:buSzPct val="115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0">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0">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0">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lvl="1"/>
            <a:r>
              <a:rPr kumimoji="0" lang="en-US" altLang="ko-KR" kern="0" spc="-150" dirty="0" smtClean="0">
                <a:solidFill>
                  <a:srgbClr val="0033CC"/>
                </a:solidFill>
              </a:rPr>
              <a:t>Computer</a:t>
            </a:r>
            <a:r>
              <a:rPr kumimoji="0" lang="ko-KR" altLang="en-US" kern="0" spc="-150" dirty="0" smtClean="0">
                <a:solidFill>
                  <a:srgbClr val="0033CC"/>
                </a:solidFill>
              </a:rPr>
              <a:t> </a:t>
            </a:r>
            <a:r>
              <a:rPr kumimoji="0" lang="en-US" altLang="ko-KR" kern="0" spc="-150" dirty="0" smtClean="0">
                <a:solidFill>
                  <a:srgbClr val="0033CC"/>
                </a:solidFill>
              </a:rPr>
              <a:t>Hardware</a:t>
            </a:r>
            <a:r>
              <a:rPr kumimoji="0" lang="ko-KR" altLang="en-US" kern="0" spc="-150" dirty="0">
                <a:solidFill>
                  <a:srgbClr val="0033CC"/>
                </a:solidFill>
              </a:rPr>
              <a:t> </a:t>
            </a:r>
            <a:r>
              <a:rPr kumimoji="0" lang="en-US" altLang="ko-KR" kern="0" spc="-150" dirty="0" smtClean="0"/>
              <a:t>= a simple machine to carry out a set of arithmetic or logical operations</a:t>
            </a:r>
          </a:p>
          <a:p>
            <a:pPr lvl="1"/>
            <a:r>
              <a:rPr kumimoji="0" lang="en-US" altLang="ko-KR" kern="0" spc="-150" dirty="0" smtClean="0">
                <a:solidFill>
                  <a:srgbClr val="0033CC"/>
                </a:solidFill>
              </a:rPr>
              <a:t>Algorithm</a:t>
            </a:r>
            <a:r>
              <a:rPr kumimoji="0" lang="ko-KR" altLang="en-US" kern="0" spc="-150" dirty="0" smtClean="0"/>
              <a:t> </a:t>
            </a:r>
            <a:r>
              <a:rPr kumimoji="0" lang="en-US" altLang="ko-KR" kern="0" spc="-150" dirty="0" smtClean="0"/>
              <a:t>= a step-by-step procedure of calculations for solving problem</a:t>
            </a:r>
          </a:p>
          <a:p>
            <a:pPr lvl="1"/>
            <a:r>
              <a:rPr kumimoji="0" lang="en-US" altLang="ko-KR" kern="0" spc="-150" dirty="0" smtClean="0">
                <a:solidFill>
                  <a:srgbClr val="0033CC"/>
                </a:solidFill>
              </a:rPr>
              <a:t>Computer Program</a:t>
            </a:r>
            <a:r>
              <a:rPr kumimoji="0" lang="en-US" altLang="ko-KR" kern="0" spc="-150" dirty="0" smtClean="0"/>
              <a:t>= Algorithm coded as a language understandable by computer hardware</a:t>
            </a:r>
            <a:endParaRPr kumimoji="0" lang="en-US" altLang="ko-KR" kern="0" spc="-150" dirty="0"/>
          </a:p>
          <a:p>
            <a:pPr lvl="1"/>
            <a:r>
              <a:rPr lang="en-US" altLang="ko-KR" dirty="0" smtClean="0">
                <a:solidFill>
                  <a:srgbClr val="0033CC"/>
                </a:solidFill>
              </a:rPr>
              <a:t>Software</a:t>
            </a:r>
            <a:r>
              <a:rPr lang="en-US" altLang="ko-KR" dirty="0" smtClean="0"/>
              <a:t> =Computer Program + Data + Documentation</a:t>
            </a:r>
            <a:endParaRPr lang="ko-KR" altLang="en-US" dirty="0"/>
          </a:p>
          <a:p>
            <a:pPr marL="447675" lvl="2" indent="0">
              <a:buFont typeface="Arial" pitchFamily="34" charset="0"/>
              <a:buNone/>
            </a:pPr>
            <a:endParaRPr kumimoji="0" lang="en-US" altLang="ko-KR" kern="0" spc="-150" dirty="0" smtClean="0">
              <a:solidFill>
                <a:schemeClr val="tx1"/>
              </a:solidFill>
            </a:endParaRPr>
          </a:p>
        </p:txBody>
      </p:sp>
      <p:sp>
        <p:nvSpPr>
          <p:cNvPr id="11" name="내용 개체 틀 1"/>
          <p:cNvSpPr txBox="1">
            <a:spLocks/>
          </p:cNvSpPr>
          <p:nvPr/>
        </p:nvSpPr>
        <p:spPr>
          <a:xfrm>
            <a:off x="4941443" y="1841341"/>
            <a:ext cx="3744416" cy="1291833"/>
          </a:xfrm>
          <a:prstGeom prst="rect">
            <a:avLst/>
          </a:prstGeom>
        </p:spPr>
        <p:txBody>
          <a:bodyPr wrap="square" lIns="107275" tIns="144000" rIns="107275" bIns="53637">
            <a:noAutofit/>
          </a:bodyPr>
          <a:lstStyle>
            <a:lvl1pPr marL="449263" indent="-355600" algn="l" rtl="0" eaLnBrk="1" fontAlgn="base" latinLnBrk="1" hangingPunct="1">
              <a:lnSpc>
                <a:spcPct val="120000"/>
              </a:lnSpc>
              <a:spcBef>
                <a:spcPts val="704"/>
              </a:spcBef>
              <a:spcAft>
                <a:spcPct val="0"/>
              </a:spcAft>
              <a:buClr>
                <a:srgbClr val="002563"/>
              </a:buClr>
              <a:buSzPct val="115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0">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0">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0">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lvl="1"/>
            <a:r>
              <a:rPr kumimoji="0" lang="en-US" altLang="ko-KR" kern="0" spc="-150" dirty="0" smtClean="0">
                <a:solidFill>
                  <a:srgbClr val="0033CC"/>
                </a:solidFill>
              </a:rPr>
              <a:t>Solution</a:t>
            </a:r>
            <a:r>
              <a:rPr kumimoji="0" lang="en-US" altLang="ko-KR" kern="0" spc="-150" dirty="0" smtClean="0"/>
              <a:t> to solve the problem</a:t>
            </a:r>
            <a:endParaRPr kumimoji="0" lang="en-US" altLang="ko-KR" kern="0" spc="-150" dirty="0" smtClean="0">
              <a:solidFill>
                <a:srgbClr val="0033CC"/>
              </a:solidFill>
            </a:endParaRPr>
          </a:p>
          <a:p>
            <a:pPr lvl="1"/>
            <a:r>
              <a:rPr kumimoji="0" lang="en-US" altLang="ko-KR" kern="0" spc="-150" dirty="0" smtClean="0">
                <a:solidFill>
                  <a:srgbClr val="0033CC"/>
                </a:solidFill>
              </a:rPr>
              <a:t>Intellectual Property</a:t>
            </a:r>
            <a:r>
              <a:rPr kumimoji="0" lang="en-US" altLang="ko-KR" kern="0" spc="-150" dirty="0" smtClean="0"/>
              <a:t> coding knowledge and experience</a:t>
            </a:r>
            <a:endParaRPr kumimoji="0" lang="en-US" altLang="ko-KR" kern="0" spc="-150" dirty="0" smtClean="0">
              <a:solidFill>
                <a:srgbClr val="0033CC"/>
              </a:solidFill>
            </a:endParaRPr>
          </a:p>
        </p:txBody>
      </p:sp>
      <p:sp>
        <p:nvSpPr>
          <p:cNvPr id="13" name="내용 개체 틀 1"/>
          <p:cNvSpPr txBox="1">
            <a:spLocks/>
          </p:cNvSpPr>
          <p:nvPr/>
        </p:nvSpPr>
        <p:spPr>
          <a:xfrm>
            <a:off x="5097016" y="4071737"/>
            <a:ext cx="4240088" cy="2065512"/>
          </a:xfrm>
          <a:prstGeom prst="rect">
            <a:avLst/>
          </a:prstGeom>
        </p:spPr>
        <p:txBody>
          <a:bodyPr wrap="square" lIns="107275" tIns="144000" rIns="107275" bIns="53637">
            <a:noAutofit/>
          </a:bodyPr>
          <a:lstStyle>
            <a:lvl1pPr marL="449263" indent="-355600" algn="l" rtl="0" eaLnBrk="1" fontAlgn="base" latinLnBrk="1" hangingPunct="1">
              <a:lnSpc>
                <a:spcPct val="120000"/>
              </a:lnSpc>
              <a:spcBef>
                <a:spcPts val="704"/>
              </a:spcBef>
              <a:spcAft>
                <a:spcPct val="0"/>
              </a:spcAft>
              <a:buClr>
                <a:srgbClr val="002563"/>
              </a:buClr>
              <a:buSzPct val="115000"/>
              <a:buFont typeface="Wingdings" panose="05000000000000000000" pitchFamily="2" charset="2"/>
              <a:buChar char="l"/>
              <a:defRPr sz="2200" b="1" baseline="0">
                <a:solidFill>
                  <a:srgbClr val="002563"/>
                </a:solidFill>
                <a:latin typeface="맑은 고딕" panose="020B0503020000020004" pitchFamily="50" charset="-127"/>
                <a:ea typeface="맑은 고딕" panose="020B0503020000020004" pitchFamily="50" charset="-127"/>
                <a:cs typeface="+mn-cs"/>
              </a:defRPr>
            </a:lvl1pPr>
            <a:lvl2pPr marL="449263" indent="-177800" algn="l" rtl="0" eaLnBrk="1" fontAlgn="base" latinLnBrk="1" hangingPunct="1">
              <a:lnSpc>
                <a:spcPct val="120000"/>
              </a:lnSpc>
              <a:spcBef>
                <a:spcPts val="587"/>
              </a:spcBef>
              <a:spcAft>
                <a:spcPct val="0"/>
              </a:spcAft>
              <a:buClr>
                <a:schemeClr val="tx1"/>
              </a:buClr>
              <a:buSzPct val="75000"/>
              <a:buFont typeface="Arial" pitchFamily="34" charset="0"/>
              <a:buChar char="•"/>
              <a:defRPr sz="1800" b="1">
                <a:solidFill>
                  <a:schemeClr val="tx1"/>
                </a:solidFill>
                <a:latin typeface="맑은 고딕" panose="020B0503020000020004" pitchFamily="50" charset="-127"/>
                <a:ea typeface="맑은 고딕" panose="020B0503020000020004" pitchFamily="50" charset="-127"/>
              </a:defRPr>
            </a:lvl2pPr>
            <a:lvl3pPr marL="625475" indent="-177800" algn="l" rtl="0" eaLnBrk="1" fontAlgn="base" latinLnBrk="1" hangingPunct="1">
              <a:lnSpc>
                <a:spcPct val="120000"/>
              </a:lnSpc>
              <a:spcBef>
                <a:spcPts val="587"/>
              </a:spcBef>
              <a:spcAft>
                <a:spcPct val="0"/>
              </a:spcAft>
              <a:buClr>
                <a:schemeClr val="tx1"/>
              </a:buClr>
              <a:buSzPct val="76000"/>
              <a:buFont typeface="Arial" pitchFamily="34" charset="0"/>
              <a:buChar char="•"/>
              <a:defRPr sz="1600" b="0">
                <a:solidFill>
                  <a:srgbClr val="464646"/>
                </a:solidFill>
                <a:latin typeface="맑은 고딕" panose="020B0503020000020004" pitchFamily="50" charset="-127"/>
                <a:ea typeface="맑은 고딕" panose="020B0503020000020004" pitchFamily="50" charset="-127"/>
              </a:defRPr>
            </a:lvl3pPr>
            <a:lvl4pPr marL="801688" indent="-176213" algn="l" rtl="0" eaLnBrk="1" fontAlgn="base" latinLnBrk="1" hangingPunct="1">
              <a:lnSpc>
                <a:spcPct val="120000"/>
              </a:lnSpc>
              <a:spcBef>
                <a:spcPts val="469"/>
              </a:spcBef>
              <a:spcAft>
                <a:spcPct val="0"/>
              </a:spcAft>
              <a:buClr>
                <a:schemeClr val="tx1"/>
              </a:buClr>
              <a:buSzPct val="70000"/>
              <a:buFont typeface="Arial" pitchFamily="34" charset="0"/>
              <a:buChar char="•"/>
              <a:defRPr sz="1400" b="0">
                <a:solidFill>
                  <a:srgbClr val="464646"/>
                </a:solidFill>
                <a:latin typeface="맑은 고딕" panose="020B0503020000020004" pitchFamily="50" charset="-127"/>
                <a:ea typeface="맑은 고딕" panose="020B0503020000020004" pitchFamily="50" charset="-127"/>
              </a:defRPr>
            </a:lvl4pPr>
            <a:lvl5pPr marL="989013" indent="-187325" algn="l" rtl="0" eaLnBrk="1" fontAlgn="base" latinLnBrk="1" hangingPunct="1">
              <a:lnSpc>
                <a:spcPct val="120000"/>
              </a:lnSpc>
              <a:spcBef>
                <a:spcPts val="352"/>
              </a:spcBef>
              <a:spcAft>
                <a:spcPct val="0"/>
              </a:spcAft>
              <a:buClr>
                <a:schemeClr val="tx1"/>
              </a:buClr>
              <a:buSzPct val="70000"/>
              <a:buFont typeface="Arial" pitchFamily="34" charset="0"/>
              <a:buChar char="•"/>
              <a:defRPr sz="1200" b="0">
                <a:solidFill>
                  <a:srgbClr val="464646"/>
                </a:solidFill>
                <a:latin typeface="맑은 고딕" panose="020B0503020000020004" pitchFamily="50" charset="-127"/>
                <a:ea typeface="맑은 고딕" panose="020B0503020000020004" pitchFamily="50" charset="-127"/>
              </a:defRPr>
            </a:lvl5pPr>
            <a:lvl6pPr marL="2145487"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6pPr>
            <a:lvl7pPr marL="2681859"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7pPr>
            <a:lvl8pPr marL="3218230"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8pPr>
            <a:lvl9pPr marL="3754602" indent="-268186" algn="l" rtl="0" eaLnBrk="1" fontAlgn="base" latinLnBrk="1" hangingPunct="1">
              <a:spcBef>
                <a:spcPts val="352"/>
              </a:spcBef>
              <a:spcAft>
                <a:spcPct val="0"/>
              </a:spcAft>
              <a:buClr>
                <a:schemeClr val="accent2"/>
              </a:buClr>
              <a:buSzPct val="70000"/>
              <a:buFont typeface="Wingdings" pitchFamily="2" charset="2"/>
              <a:buChar char=""/>
              <a:defRPr sz="1900" b="1">
                <a:solidFill>
                  <a:schemeClr val="tx1"/>
                </a:solidFill>
                <a:latin typeface="+mn-lt"/>
                <a:ea typeface="+mn-ea"/>
              </a:defRPr>
            </a:lvl9pPr>
          </a:lstStyle>
          <a:p>
            <a:pPr lvl="1"/>
            <a:r>
              <a:rPr kumimoji="0" lang="en-US" altLang="ko-KR" kern="0" spc="-150" dirty="0" smtClean="0">
                <a:solidFill>
                  <a:srgbClr val="0033CC"/>
                </a:solidFill>
              </a:rPr>
              <a:t>Gradual Improvement</a:t>
            </a:r>
            <a:endParaRPr kumimoji="0" lang="en-US" altLang="ko-KR" kern="0" spc="-150" dirty="0" smtClean="0"/>
          </a:p>
          <a:p>
            <a:pPr lvl="1"/>
            <a:r>
              <a:rPr kumimoji="0" lang="en-US" altLang="ko-KR" kern="0" spc="-150" dirty="0" smtClean="0">
                <a:solidFill>
                  <a:srgbClr val="0033CC"/>
                </a:solidFill>
              </a:rPr>
              <a:t>Cumulative Performance</a:t>
            </a:r>
            <a:endParaRPr kumimoji="0" lang="ko-KR" altLang="en-US" kern="0" dirty="0" smtClean="0"/>
          </a:p>
          <a:p>
            <a:pPr lvl="1"/>
            <a:r>
              <a:rPr kumimoji="0" lang="en-US" altLang="ko-KR" kern="0" spc="-150" dirty="0" smtClean="0">
                <a:solidFill>
                  <a:srgbClr val="0033CC"/>
                </a:solidFill>
              </a:rPr>
              <a:t>Reproduce</a:t>
            </a:r>
            <a:r>
              <a:rPr kumimoji="0" lang="ko-KR" altLang="en-US" kern="0" spc="-150" dirty="0" smtClean="0"/>
              <a:t> </a:t>
            </a:r>
            <a:r>
              <a:rPr kumimoji="0" lang="en-US" altLang="ko-KR" kern="0" spc="-150" dirty="0" smtClean="0"/>
              <a:t>/ </a:t>
            </a:r>
            <a:r>
              <a:rPr kumimoji="0" lang="en-US" altLang="ko-KR" kern="0" spc="-150" dirty="0" smtClean="0">
                <a:solidFill>
                  <a:srgbClr val="0033CC"/>
                </a:solidFill>
              </a:rPr>
              <a:t>Reuse  </a:t>
            </a:r>
            <a:r>
              <a:rPr kumimoji="0" lang="en-US" altLang="ko-KR" kern="0" spc="-150" dirty="0" smtClean="0"/>
              <a:t>freely</a:t>
            </a:r>
          </a:p>
          <a:p>
            <a:pPr lvl="1"/>
            <a:r>
              <a:rPr kumimoji="0" lang="en-US" altLang="ko-KR" kern="0" spc="-150" dirty="0" smtClean="0"/>
              <a:t>HW and SW </a:t>
            </a:r>
            <a:r>
              <a:rPr kumimoji="0" lang="en-US" altLang="ko-KR" kern="0" spc="-150" dirty="0" smtClean="0">
                <a:solidFill>
                  <a:srgbClr val="0033CC"/>
                </a:solidFill>
              </a:rPr>
              <a:t>compatibility</a:t>
            </a:r>
          </a:p>
          <a:p>
            <a:pPr marL="447675" lvl="2" indent="0">
              <a:buFont typeface="Arial" pitchFamily="34" charset="0"/>
              <a:buNone/>
            </a:pPr>
            <a:endParaRPr kumimoji="0" lang="en-US" altLang="ko-KR" kern="0" spc="-150" dirty="0" smtClean="0">
              <a:solidFill>
                <a:srgbClr val="0000CC"/>
              </a:solidFill>
            </a:endParaRPr>
          </a:p>
          <a:p>
            <a:endParaRPr kumimoji="0" lang="ko-KR" altLang="en-US" kern="0" dirty="0"/>
          </a:p>
        </p:txBody>
      </p:sp>
      <p:sp>
        <p:nvSpPr>
          <p:cNvPr id="4" name="모서리가 둥근 직사각형 3"/>
          <p:cNvSpPr/>
          <p:nvPr/>
        </p:nvSpPr>
        <p:spPr bwMode="auto">
          <a:xfrm>
            <a:off x="344488" y="1687014"/>
            <a:ext cx="2880320" cy="488590"/>
          </a:xfrm>
          <a:prstGeom prst="roundRect">
            <a:avLst/>
          </a:prstGeom>
          <a:solidFill>
            <a:srgbClr val="336600"/>
          </a:solidFill>
          <a:ln w="9525">
            <a:noFill/>
            <a:round/>
            <a:headEnd/>
            <a:tailEnd/>
          </a:ln>
        </p:spPr>
        <p:txBody>
          <a:bodyPr wrap="none" rtlCol="0" anchor="ctr"/>
          <a:lstStyle/>
          <a:p>
            <a:pPr algn="ctr"/>
            <a:r>
              <a:rPr lang="en-US" altLang="ko-KR" sz="1800" b="1" dirty="0" smtClean="0">
                <a:solidFill>
                  <a:schemeClr val="bg1"/>
                </a:solidFill>
                <a:latin typeface="+mn-ea"/>
                <a:ea typeface="+mn-ea"/>
              </a:rPr>
              <a:t>Definition of SW</a:t>
            </a:r>
            <a:endParaRPr lang="ko-KR" altLang="en-US" sz="1800" b="1" dirty="0">
              <a:solidFill>
                <a:schemeClr val="bg1"/>
              </a:solidFill>
              <a:latin typeface="+mn-ea"/>
              <a:ea typeface="+mn-ea"/>
            </a:endParaRPr>
          </a:p>
        </p:txBody>
      </p:sp>
      <p:sp>
        <p:nvSpPr>
          <p:cNvPr id="14" name="모서리가 둥근 직사각형 13"/>
          <p:cNvSpPr/>
          <p:nvPr/>
        </p:nvSpPr>
        <p:spPr bwMode="auto">
          <a:xfrm>
            <a:off x="5280936" y="1344114"/>
            <a:ext cx="3136249" cy="488590"/>
          </a:xfrm>
          <a:prstGeom prst="roundRect">
            <a:avLst/>
          </a:prstGeom>
          <a:solidFill>
            <a:srgbClr val="336600"/>
          </a:solidFill>
          <a:ln w="9525">
            <a:noFill/>
            <a:round/>
            <a:headEnd/>
            <a:tailEnd/>
          </a:ln>
        </p:spPr>
        <p:txBody>
          <a:bodyPr wrap="none" rtlCol="0" anchor="ctr"/>
          <a:lstStyle/>
          <a:p>
            <a:pPr algn="ctr"/>
            <a:r>
              <a:rPr lang="en-US" altLang="ko-KR" sz="1800" b="1" dirty="0" smtClean="0">
                <a:solidFill>
                  <a:schemeClr val="bg1"/>
                </a:solidFill>
                <a:latin typeface="+mn-ea"/>
                <a:ea typeface="+mn-ea"/>
              </a:rPr>
              <a:t>The Essence of SW</a:t>
            </a:r>
            <a:endParaRPr lang="ko-KR" altLang="en-US" sz="1800" b="1" dirty="0">
              <a:solidFill>
                <a:schemeClr val="bg1"/>
              </a:solidFill>
              <a:latin typeface="+mn-ea"/>
              <a:ea typeface="+mn-ea"/>
            </a:endParaRPr>
          </a:p>
        </p:txBody>
      </p:sp>
      <p:sp>
        <p:nvSpPr>
          <p:cNvPr id="16" name="모서리가 둥근 직사각형 15"/>
          <p:cNvSpPr/>
          <p:nvPr/>
        </p:nvSpPr>
        <p:spPr bwMode="auto">
          <a:xfrm>
            <a:off x="5280936" y="3500043"/>
            <a:ext cx="3136249" cy="488590"/>
          </a:xfrm>
          <a:prstGeom prst="roundRect">
            <a:avLst/>
          </a:prstGeom>
          <a:solidFill>
            <a:srgbClr val="336600"/>
          </a:solidFill>
          <a:ln w="9525">
            <a:noFill/>
            <a:round/>
            <a:headEnd/>
            <a:tailEnd/>
          </a:ln>
        </p:spPr>
        <p:txBody>
          <a:bodyPr wrap="none" rtlCol="0" anchor="ctr"/>
          <a:lstStyle/>
          <a:p>
            <a:pPr algn="ctr"/>
            <a:r>
              <a:rPr lang="en-US" altLang="ko-KR" sz="1800" b="1" dirty="0" smtClean="0">
                <a:solidFill>
                  <a:schemeClr val="bg1"/>
                </a:solidFill>
                <a:latin typeface="+mn-ea"/>
                <a:ea typeface="+mn-ea"/>
              </a:rPr>
              <a:t>Why is SW Powerful?</a:t>
            </a:r>
            <a:endParaRPr lang="ko-KR" altLang="en-US" sz="1800" b="1" dirty="0">
              <a:solidFill>
                <a:schemeClr val="bg1"/>
              </a:solidFill>
              <a:latin typeface="+mn-ea"/>
              <a:ea typeface="+mn-ea"/>
            </a:endParaRPr>
          </a:p>
        </p:txBody>
      </p:sp>
      <p:sp>
        <p:nvSpPr>
          <p:cNvPr id="10" name="직사각형 9"/>
          <p:cNvSpPr/>
          <p:nvPr/>
        </p:nvSpPr>
        <p:spPr bwMode="auto">
          <a:xfrm>
            <a:off x="8481392" y="6691411"/>
            <a:ext cx="1008112" cy="116632"/>
          </a:xfrm>
          <a:prstGeom prst="rect">
            <a:avLst/>
          </a:prstGeom>
          <a:solidFill>
            <a:schemeClr val="bg1"/>
          </a:solidFill>
          <a:ln w="9525">
            <a:noFill/>
            <a:round/>
            <a:headEnd/>
            <a:tailEnd/>
          </a:ln>
        </p:spPr>
        <p:txBody>
          <a:bodyPr wrap="none" rtlCol="0" anchor="ctr"/>
          <a:lstStyle/>
          <a:p>
            <a:pPr algn="ctr"/>
            <a:r>
              <a:rPr lang="en-US" altLang="ko-KR" sz="700" b="1" dirty="0" smtClean="0">
                <a:solidFill>
                  <a:schemeClr val="tx2">
                    <a:lumMod val="60000"/>
                    <a:lumOff val="40000"/>
                  </a:schemeClr>
                </a:solidFill>
                <a:latin typeface="맑은 고딕" panose="020B0503020000020004" pitchFamily="50" charset="-127"/>
                <a:ea typeface="맑은 고딕" panose="020B0503020000020004" pitchFamily="50" charset="-127"/>
              </a:rPr>
              <a:t>Software Policy </a:t>
            </a:r>
          </a:p>
          <a:p>
            <a:pPr algn="ctr"/>
            <a:r>
              <a:rPr lang="en-US" altLang="ko-KR" sz="700" b="1" dirty="0" smtClean="0">
                <a:solidFill>
                  <a:schemeClr val="tx2">
                    <a:lumMod val="60000"/>
                    <a:lumOff val="40000"/>
                  </a:schemeClr>
                </a:solidFill>
                <a:latin typeface="맑은 고딕" panose="020B0503020000020004" pitchFamily="50" charset="-127"/>
                <a:ea typeface="맑은 고딕" panose="020B0503020000020004" pitchFamily="50" charset="-127"/>
              </a:rPr>
              <a:t>&amp; Research Institute</a:t>
            </a:r>
            <a:endParaRPr lang="ko-KR" altLang="en-US" sz="700" b="1" dirty="0">
              <a:solidFill>
                <a:schemeClr val="tx2">
                  <a:lumMod val="60000"/>
                  <a:lumOff val="40000"/>
                </a:scheme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569551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PRi_테마1">
  <a:themeElements>
    <a:clrScheme name="균형">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11_원본">
      <a:majorFont>
        <a:latin typeface="맑은 고딕"/>
        <a:ea typeface="맑은 고딕"/>
        <a:cs typeface=""/>
      </a:majorFont>
      <a:minorFont>
        <a:latin typeface="Gill Sans MT"/>
        <a:ea typeface="맑은 고딕"/>
        <a:cs typeface=""/>
      </a:minorFont>
    </a:fontScheme>
    <a:fmtScheme name="균형">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98781E"/>
            </a:gs>
            <a:gs pos="50000">
              <a:srgbClr val="F2EFE4"/>
            </a:gs>
            <a:gs pos="100000">
              <a:srgbClr val="98781E"/>
            </a:gs>
          </a:gsLst>
          <a:lin ang="0" scaled="1"/>
        </a:gradFill>
        <a:ln w="9525">
          <a:noFill/>
          <a:round/>
          <a:headEnd/>
          <a:tailEnd/>
        </a:ln>
      </a:spPr>
      <a:bodyPr wrap="none" anchor="ctr"/>
      <a:lstStyle>
        <a:defPPr>
          <a:defRPr sz="1800"/>
        </a:defPPr>
      </a:lstStyle>
    </a:spDef>
  </a:objectDefaults>
  <a:extraClrSchemeLst>
    <a:extraClrScheme>
      <a:clrScheme name="11_원본 1">
        <a:dk1>
          <a:srgbClr val="000000"/>
        </a:dk1>
        <a:lt1>
          <a:srgbClr val="FFFFFF"/>
        </a:lt1>
        <a:dk2>
          <a:srgbClr val="464653"/>
        </a:dk2>
        <a:lt2>
          <a:srgbClr val="DDE9EC"/>
        </a:lt2>
        <a:accent1>
          <a:srgbClr val="727CA3"/>
        </a:accent1>
        <a:accent2>
          <a:srgbClr val="9FB8CD"/>
        </a:accent2>
        <a:accent3>
          <a:srgbClr val="FFFFFF"/>
        </a:accent3>
        <a:accent4>
          <a:srgbClr val="000000"/>
        </a:accent4>
        <a:accent5>
          <a:srgbClr val="BCBFCE"/>
        </a:accent5>
        <a:accent6>
          <a:srgbClr val="90A6BA"/>
        </a:accent6>
        <a:hlink>
          <a:srgbClr val="B292CA"/>
        </a:hlink>
        <a:folHlink>
          <a:srgbClr val="6B56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66853</TotalTime>
  <Words>4390</Words>
  <Application>Microsoft Macintosh PowerPoint</Application>
  <PresentationFormat>Format A4 (210 x 297 mm)</PresentationFormat>
  <Paragraphs>547</Paragraphs>
  <Slides>36</Slides>
  <Notes>36</Notes>
  <HiddenSlides>0</HiddenSlides>
  <MMClips>0</MMClips>
  <ScaleCrop>false</ScaleCrop>
  <HeadingPairs>
    <vt:vector size="6" baseType="variant">
      <vt:variant>
        <vt:lpstr>Polices utilisées</vt:lpstr>
      </vt:variant>
      <vt:variant>
        <vt:i4>1</vt:i4>
      </vt:variant>
      <vt:variant>
        <vt:lpstr>Thème</vt:lpstr>
      </vt:variant>
      <vt:variant>
        <vt:i4>1</vt:i4>
      </vt:variant>
      <vt:variant>
        <vt:lpstr>Titres des diapositives</vt:lpstr>
      </vt:variant>
      <vt:variant>
        <vt:i4>36</vt:i4>
      </vt:variant>
    </vt:vector>
  </HeadingPairs>
  <TitlesOfParts>
    <vt:vector size="38" baseType="lpstr">
      <vt:lpstr>맑은 고딕</vt:lpstr>
      <vt:lpstr>SPRi_테마1</vt:lpstr>
      <vt:lpstr>Preparing for the  Software-Oriented Society </vt:lpstr>
      <vt:lpstr>Smartphones Change Our Lives</vt:lpstr>
      <vt:lpstr>Apple and Google disrupted Mobile Phone Industry</vt:lpstr>
      <vt:lpstr>Software Revolution</vt:lpstr>
      <vt:lpstr>SW Revolution – Auto Industry</vt:lpstr>
      <vt:lpstr>SW Revolution – Health Industry</vt:lpstr>
      <vt:lpstr>“The Future is Already Here”</vt:lpstr>
      <vt:lpstr>What makes the SW Revolution Possible? </vt:lpstr>
      <vt:lpstr>What is Software ?</vt:lpstr>
      <vt:lpstr>What SW Can Do</vt:lpstr>
      <vt:lpstr>Advent of Software-Oriented Society</vt:lpstr>
      <vt:lpstr>Software-Oriented Society</vt:lpstr>
      <vt:lpstr>SW is driving the Growth</vt:lpstr>
      <vt:lpstr>SW makes Big Business with Small Idea</vt:lpstr>
      <vt:lpstr>SW Creates Social Value</vt:lpstr>
      <vt:lpstr>Many SW Jobs Available</vt:lpstr>
      <vt:lpstr>“There are no negatives in life,  only challenges to overcome  that will make you stronger.” -Eric Bates</vt:lpstr>
      <vt:lpstr>Jobs are replaced by Computer </vt:lpstr>
      <vt:lpstr>Impact of Computers on Employment</vt:lpstr>
      <vt:lpstr>Issues of Cyber Security, Privacy &amp; Safety</vt:lpstr>
      <vt:lpstr>Is it a Wave We Can Avoid?</vt:lpstr>
      <vt:lpstr>Can it Be Stopped by Laws and Regulation ?</vt:lpstr>
      <vt:lpstr> Korean Initiatives for the Software-Oriented Society  </vt:lpstr>
      <vt:lpstr>Creative Economy</vt:lpstr>
      <vt:lpstr>Creative Economy by fostering Startups</vt:lpstr>
      <vt:lpstr>Strengthening R&amp;D Activity</vt:lpstr>
      <vt:lpstr>R&amp;D on Smart Factory Project</vt:lpstr>
      <vt:lpstr>Education System Reform in Korea</vt:lpstr>
      <vt:lpstr>SW-Oriented University Initiative</vt:lpstr>
      <vt:lpstr>SW in K-12 Education</vt:lpstr>
      <vt:lpstr>Government Reform : Gov 3.0</vt:lpstr>
      <vt:lpstr>Gov 3.0 : SW as Solution for Social Problems</vt:lpstr>
      <vt:lpstr>Deregulation as a National Agenda</vt:lpstr>
      <vt:lpstr>Conclusion : The Last 150 Years of Korea</vt:lpstr>
      <vt:lpstr>Conclusion : Once More, but Smarter</vt:lpstr>
      <vt:lpstr> For a happy Software-Oriented World   </vt:lpstr>
    </vt:vector>
  </TitlesOfParts>
  <Company>FINAL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모바일동향</dc:title>
  <dc:creator>김진형</dc:creator>
  <cp:lastModifiedBy>Raymond Morel</cp:lastModifiedBy>
  <cp:revision>3886</cp:revision>
  <cp:lastPrinted>2015-06-23T06:39:14Z</cp:lastPrinted>
  <dcterms:created xsi:type="dcterms:W3CDTF">2009-09-27T16:31:14Z</dcterms:created>
  <dcterms:modified xsi:type="dcterms:W3CDTF">2015-10-07T00:30:46Z</dcterms:modified>
</cp:coreProperties>
</file>