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3" r:id="rId8"/>
    <p:sldId id="265" r:id="rId9"/>
    <p:sldId id="266" r:id="rId10"/>
    <p:sldId id="262" r:id="rId11"/>
    <p:sldId id="267" r:id="rId1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962" autoAdjust="0"/>
  </p:normalViewPr>
  <p:slideViewPr>
    <p:cSldViewPr snapToGrid="0" showGuides="1">
      <p:cViewPr varScale="1">
        <p:scale>
          <a:sx n="45" d="100"/>
          <a:sy n="45" d="100"/>
        </p:scale>
        <p:origin x="-198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DF7A8D-A251-44EE-AF6D-BEB7ACE5A92F}" type="datetimeFigureOut">
              <a:rPr lang="fr-CH" smtClean="0"/>
              <a:t>08.02.16</a:t>
            </a:fld>
            <a:endParaRPr lang="fr-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484D18-7969-4D35-BDCB-43437E6A0405}" type="slidenum">
              <a:rPr lang="fr-CH" smtClean="0"/>
              <a:t>‹#›</a:t>
            </a:fld>
            <a:endParaRPr lang="fr-CH"/>
          </a:p>
        </p:txBody>
      </p:sp>
    </p:spTree>
    <p:extLst>
      <p:ext uri="{BB962C8B-B14F-4D97-AF65-F5344CB8AC3E}">
        <p14:creationId xmlns:p14="http://schemas.microsoft.com/office/powerpoint/2010/main" val="3672986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think.erbguth.ne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Merci à </a:t>
            </a:r>
            <a:r>
              <a:rPr lang="fr-CH" dirty="0" err="1"/>
              <a:t>Think</a:t>
            </a:r>
            <a:r>
              <a:rPr lang="fr-CH" dirty="0"/>
              <a:t> Service et Mr Le préposé,</a:t>
            </a:r>
            <a:r>
              <a:rPr lang="fr-CH" baseline="0" dirty="0"/>
              <a:t> ainsi qu’à l’IDHEAP de nous permettre de vous présenter notre projet «Digital </a:t>
            </a:r>
            <a:r>
              <a:rPr lang="fr-CH" baseline="0" dirty="0" err="1"/>
              <a:t>Responsibility</a:t>
            </a:r>
            <a:r>
              <a:rPr lang="fr-CH" baseline="0" dirty="0" smtClean="0"/>
              <a:t>»</a:t>
            </a:r>
          </a:p>
          <a:p>
            <a:endParaRPr lang="fr-CH" baseline="0" dirty="0" smtClean="0"/>
          </a:p>
          <a:p>
            <a:r>
              <a:rPr lang="fr-CH" baseline="0" dirty="0" smtClean="0"/>
              <a:t>Je suis un réducteur de fractures numériques</a:t>
            </a:r>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1</a:t>
            </a:fld>
            <a:endParaRPr lang="fr-CH"/>
          </a:p>
        </p:txBody>
      </p:sp>
    </p:spTree>
    <p:extLst>
      <p:ext uri="{BB962C8B-B14F-4D97-AF65-F5344CB8AC3E}">
        <p14:creationId xmlns:p14="http://schemas.microsoft.com/office/powerpoint/2010/main" val="4071022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Merci à</a:t>
            </a:r>
            <a:r>
              <a:rPr lang="fr-CH" baseline="0" dirty="0"/>
              <a:t> tous les participants, à titre personnel ou représentant leurs associations, </a:t>
            </a:r>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10</a:t>
            </a:fld>
            <a:endParaRPr lang="fr-CH"/>
          </a:p>
        </p:txBody>
      </p:sp>
    </p:spTree>
    <p:extLst>
      <p:ext uri="{BB962C8B-B14F-4D97-AF65-F5344CB8AC3E}">
        <p14:creationId xmlns:p14="http://schemas.microsoft.com/office/powerpoint/2010/main" val="2260072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Merci à</a:t>
            </a:r>
            <a:r>
              <a:rPr lang="fr-CH" baseline="0" dirty="0"/>
              <a:t> tous les participants, à titre personnel ou représentant leurs associations, </a:t>
            </a:r>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11</a:t>
            </a:fld>
            <a:endParaRPr lang="fr-CH"/>
          </a:p>
        </p:txBody>
      </p:sp>
    </p:spTree>
    <p:extLst>
      <p:ext uri="{BB962C8B-B14F-4D97-AF65-F5344CB8AC3E}">
        <p14:creationId xmlns:p14="http://schemas.microsoft.com/office/powerpoint/2010/main" val="956978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Pouvons-nous encore faire confiance à ce monsieur [Sepp </a:t>
            </a:r>
            <a:r>
              <a:rPr lang="fr-CH" dirty="0" err="1"/>
              <a:t>Blatter</a:t>
            </a:r>
            <a:r>
              <a:rPr lang="fr-CH" dirty="0"/>
              <a:t> (FIFA)] ?</a:t>
            </a:r>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2</a:t>
            </a:fld>
            <a:endParaRPr lang="fr-CH"/>
          </a:p>
        </p:txBody>
      </p:sp>
    </p:spTree>
    <p:extLst>
      <p:ext uri="{BB962C8B-B14F-4D97-AF65-F5344CB8AC3E}">
        <p14:creationId xmlns:p14="http://schemas.microsoft.com/office/powerpoint/2010/main" val="1924969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sz="1200" b="0" i="0" kern="1200" dirty="0">
                <a:solidFill>
                  <a:schemeClr val="tx1"/>
                </a:solidFill>
                <a:effectLst/>
                <a:latin typeface="+mn-lt"/>
                <a:ea typeface="+mn-ea"/>
                <a:cs typeface="+mn-cs"/>
              </a:rPr>
              <a:t>Pouvons-nous encore faire confiance à </a:t>
            </a:r>
            <a:r>
              <a:rPr lang="fr-CH" sz="1200" b="0" i="0" kern="1200" dirty="0" err="1">
                <a:solidFill>
                  <a:schemeClr val="tx1"/>
                </a:solidFill>
                <a:effectLst/>
                <a:latin typeface="+mn-lt"/>
                <a:ea typeface="+mn-ea"/>
                <a:cs typeface="+mn-cs"/>
              </a:rPr>
              <a:t>VolksWagen</a:t>
            </a:r>
            <a:r>
              <a:rPr lang="fr-CH" sz="1200" b="0" i="0" kern="1200" dirty="0">
                <a:solidFill>
                  <a:schemeClr val="tx1"/>
                </a:solidFill>
                <a:effectLst/>
                <a:latin typeface="+mn-lt"/>
                <a:ea typeface="+mn-ea"/>
                <a:cs typeface="+mn-cs"/>
              </a:rPr>
              <a:t> </a:t>
            </a:r>
            <a:r>
              <a:rPr lang="fr-CH" sz="1200" b="0" i="0" kern="1200" dirty="0">
                <a:solidFill>
                  <a:schemeClr val="tx1"/>
                </a:solidFill>
                <a:effectLst/>
              </a:rPr>
              <a:t>?</a:t>
            </a:r>
          </a:p>
          <a:p>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3</a:t>
            </a:fld>
            <a:endParaRPr lang="fr-CH"/>
          </a:p>
        </p:txBody>
      </p:sp>
    </p:spTree>
    <p:extLst>
      <p:ext uri="{BB962C8B-B14F-4D97-AF65-F5344CB8AC3E}">
        <p14:creationId xmlns:p14="http://schemas.microsoft.com/office/powerpoint/2010/main" val="20824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Pouvons-nous encore faire confiance aux acteurs du numérique ? Ici les GAFAM ! Les 5 principaux acteurs, mais pas les seuls…</a:t>
            </a:r>
          </a:p>
          <a:p>
            <a:endParaRPr lang="fr-CH" dirty="0"/>
          </a:p>
          <a:p>
            <a:r>
              <a:rPr lang="fr-CH" dirty="0"/>
              <a:t>Facebook rachète </a:t>
            </a:r>
            <a:r>
              <a:rPr lang="fr-CH" dirty="0" err="1"/>
              <a:t>Whatsapp</a:t>
            </a:r>
            <a:r>
              <a:rPr lang="fr-CH" dirty="0"/>
              <a:t> pour 42$</a:t>
            </a:r>
            <a:r>
              <a:rPr lang="fr-CH" baseline="0" dirty="0"/>
              <a:t> par profil utilisateur, sur une application qui est censée rapporter 1$ par personne et par année…</a:t>
            </a:r>
          </a:p>
          <a:p>
            <a:r>
              <a:rPr lang="fr-CH" baseline="0" dirty="0"/>
              <a:t>Le documentaire «Les Nouveaux loups du web» annonce plus de 500$ de bénéfices par profil chez Google… Grâce aux données gratuites ? 66 B de CA par an avec 2 B d’usagers Internet, cela fait 33$/personne.</a:t>
            </a:r>
            <a:endParaRPr lang="fr-CH" dirty="0"/>
          </a:p>
          <a:p>
            <a:endParaRPr lang="fr-CH" dirty="0"/>
          </a:p>
          <a:p>
            <a:r>
              <a:rPr lang="fr-CH" dirty="0"/>
              <a:t>Mais alors, en qui pouvez-vous</a:t>
            </a:r>
            <a:r>
              <a:rPr lang="fr-CH" baseline="0" dirty="0"/>
              <a:t> faire confiance </a:t>
            </a:r>
            <a:r>
              <a:rPr lang="fr-CH" baseline="0" dirty="0" smtClean="0"/>
              <a:t>?</a:t>
            </a:r>
          </a:p>
          <a:p>
            <a:endParaRPr lang="fr-CH" baseline="0" dirty="0" smtClean="0"/>
          </a:p>
          <a:p>
            <a:r>
              <a:rPr lang="fr-CH" baseline="0" dirty="0" smtClean="0"/>
              <a:t>REF.</a:t>
            </a:r>
          </a:p>
          <a:p>
            <a:r>
              <a:rPr lang="fr-CH" dirty="0" smtClean="0"/>
              <a:t>http://rue89.nouvelobs.com/2015/08/02/apres-les-gafa-les-nouveaux-maitres-monde-sont-les-natu-260551</a:t>
            </a:r>
          </a:p>
          <a:p>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4</a:t>
            </a:fld>
            <a:endParaRPr lang="fr-CH"/>
          </a:p>
        </p:txBody>
      </p:sp>
    </p:spTree>
    <p:extLst>
      <p:ext uri="{BB962C8B-B14F-4D97-AF65-F5344CB8AC3E}">
        <p14:creationId xmlns:p14="http://schemas.microsoft.com/office/powerpoint/2010/main" val="3045105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dirty="0"/>
              <a:t>Et bien pour ma part, et</a:t>
            </a:r>
            <a:r>
              <a:rPr lang="fr-CH" baseline="0" dirty="0"/>
              <a:t> celle de tous mes collègues du projet initialement baptisé «</a:t>
            </a:r>
            <a:r>
              <a:rPr lang="fr-CH" baseline="0" dirty="0" err="1"/>
              <a:t>Think</a:t>
            </a:r>
            <a:r>
              <a:rPr lang="fr-CH" baseline="0" dirty="0"/>
              <a:t> Group Cloud Société Responsable» (www.TG-CSR.org), </a:t>
            </a:r>
            <a:r>
              <a:rPr lang="fr-CH" dirty="0"/>
              <a:t>c’est en </a:t>
            </a:r>
            <a:r>
              <a:rPr lang="fr-CH" dirty="0" smtClean="0"/>
              <a:t>NOUS </a:t>
            </a:r>
            <a:r>
              <a:rPr lang="fr-CH" baseline="0" dirty="0" smtClean="0"/>
              <a:t>TOUS que </a:t>
            </a:r>
            <a:r>
              <a:rPr lang="fr-CH" baseline="0" dirty="0"/>
              <a:t>j’aurai le plus confiance, collectivement !</a:t>
            </a:r>
          </a:p>
          <a:p>
            <a:endParaRPr lang="fr-CH" baseline="0" dirty="0"/>
          </a:p>
          <a:p>
            <a:r>
              <a:rPr lang="fr-CH" baseline="0" dirty="0"/>
              <a:t>Et vous ? Seriez-vous prêt à faire confiance dans le jugement, la bienveillance, l’indépendance, l’esprit critique et déontologique de la salle ici présente ?</a:t>
            </a:r>
          </a:p>
          <a:p>
            <a:r>
              <a:rPr lang="fr-CH" baseline="0" dirty="0"/>
              <a:t>Levez la main SVP ceux qui sont prêt comme moi à faire confiance à l’ensemble des personnes présentes dans cette salle !</a:t>
            </a:r>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5</a:t>
            </a:fld>
            <a:endParaRPr lang="fr-CH"/>
          </a:p>
        </p:txBody>
      </p:sp>
    </p:spTree>
    <p:extLst>
      <p:ext uri="{BB962C8B-B14F-4D97-AF65-F5344CB8AC3E}">
        <p14:creationId xmlns:p14="http://schemas.microsoft.com/office/powerpoint/2010/main" val="1319609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H" dirty="0"/>
              <a:t>Vous avez compris sur qui va se reposer, notre projet </a:t>
            </a:r>
            <a:r>
              <a:rPr lang="fr-CH" baseline="0" dirty="0" smtClean="0"/>
              <a:t>«Digital </a:t>
            </a:r>
            <a:r>
              <a:rPr lang="fr-CH" baseline="0" dirty="0" err="1" smtClean="0"/>
              <a:t>Responsibility</a:t>
            </a:r>
            <a:r>
              <a:rPr lang="fr-CH" baseline="0" dirty="0" smtClean="0"/>
              <a:t>» </a:t>
            </a:r>
            <a:r>
              <a:rPr lang="fr-CH" dirty="0" smtClean="0"/>
              <a:t>de </a:t>
            </a:r>
            <a:r>
              <a:rPr lang="fr-CH" dirty="0"/>
              <a:t>restauration de la confiance avec les fournisseurs de services </a:t>
            </a:r>
            <a:r>
              <a:rPr lang="fr-CH" dirty="0" smtClean="0"/>
              <a:t>numériques :</a:t>
            </a:r>
            <a:r>
              <a:rPr lang="fr-CH" baseline="0" dirty="0" smtClean="0"/>
              <a:t> </a:t>
            </a:r>
            <a:endParaRPr lang="fr-CH" sz="1200" b="0" i="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H" baseline="0" dirty="0" smtClean="0"/>
              <a:t>Dans </a:t>
            </a:r>
            <a:r>
              <a:rPr lang="fr-CH" baseline="0" dirty="0"/>
              <a:t>une économie de marché, ce ne sont pas les fournisseurs qui décident du succès, ou de l’échec d’une offre de service, gratuit, ou payant, mais les usagers; les acheteurs; ceux qui souscrivent au service.</a:t>
            </a:r>
            <a:endParaRPr lang="fr-CH" dirty="0"/>
          </a:p>
          <a:p>
            <a:endParaRPr lang="fr-CH" dirty="0"/>
          </a:p>
          <a:p>
            <a:r>
              <a:rPr lang="fr-CH" b="1" dirty="0"/>
              <a:t>Pourquoi ?</a:t>
            </a:r>
          </a:p>
          <a:p>
            <a:r>
              <a:rPr lang="fr-CH" dirty="0"/>
              <a:t>Notre projet «Digital </a:t>
            </a:r>
            <a:r>
              <a:rPr lang="fr-CH" dirty="0" err="1"/>
              <a:t>Responsibility</a:t>
            </a:r>
            <a:r>
              <a:rPr lang="fr-CH" dirty="0"/>
              <a:t>» est destiné à restaurer de la confiance dans le monde numérique, car ceci est fondamental pour une future humanité digitale durable, et responsable.</a:t>
            </a:r>
          </a:p>
          <a:p>
            <a:endParaRPr lang="fr-CH" dirty="0"/>
          </a:p>
          <a:p>
            <a:r>
              <a:rPr lang="fr-CH" dirty="0"/>
              <a:t>Car</a:t>
            </a:r>
            <a:r>
              <a:rPr lang="fr-CH" baseline="0" dirty="0"/>
              <a:t> dans ces temps de révolutions numériques successives, et nous n’en sommes qu’au tout début avec l’avalanche des nouveaux objets connectés </a:t>
            </a:r>
          </a:p>
          <a:p>
            <a:r>
              <a:rPr lang="fr-CH" baseline="0" dirty="0"/>
              <a:t>(plus de 20’000 viennent d’être raccordés sur le Net depuis le début de mon </a:t>
            </a:r>
            <a:r>
              <a:rPr lang="fr-CH" baseline="0" dirty="0" err="1"/>
              <a:t>speach</a:t>
            </a:r>
            <a:r>
              <a:rPr lang="fr-CH" baseline="0" dirty="0"/>
              <a:t>), </a:t>
            </a:r>
          </a:p>
          <a:p>
            <a:r>
              <a:rPr lang="fr-CH" baseline="0" dirty="0"/>
              <a:t>sans références ni cadres législatifs adaptés, nous passons rapidement dans des situation monopolistiques. </a:t>
            </a:r>
          </a:p>
          <a:p>
            <a:r>
              <a:rPr lang="fr-CH" baseline="0" dirty="0"/>
              <a:t>Le «business digital» n’est pas comparable à la production de produits de consommation. </a:t>
            </a:r>
          </a:p>
          <a:p>
            <a:r>
              <a:rPr lang="fr-CH" baseline="0" dirty="0"/>
              <a:t>Le numérique est en rupture avec le cadre industriel du siècle dernier. </a:t>
            </a:r>
          </a:p>
          <a:p>
            <a:r>
              <a:rPr lang="fr-CH" baseline="0" dirty="0"/>
              <a:t>Nous devons redonner le pouvoir de régulation au niveau des acheteurs, avec des outils adaptés.</a:t>
            </a:r>
          </a:p>
          <a:p>
            <a:r>
              <a:rPr lang="fr-CH" baseline="0" dirty="0"/>
              <a:t>C’est nous qui sommes responsable d’utiliser Google et non Swisscows.ch, par exemple.</a:t>
            </a:r>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6</a:t>
            </a:fld>
            <a:endParaRPr lang="fr-CH"/>
          </a:p>
        </p:txBody>
      </p:sp>
    </p:spTree>
    <p:extLst>
      <p:ext uri="{BB962C8B-B14F-4D97-AF65-F5344CB8AC3E}">
        <p14:creationId xmlns:p14="http://schemas.microsoft.com/office/powerpoint/2010/main" val="322571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a:t>Quoi ?</a:t>
            </a:r>
          </a:p>
          <a:p>
            <a:r>
              <a:rPr lang="fr-CH" dirty="0"/>
              <a:t>Un label</a:t>
            </a:r>
            <a:r>
              <a:rPr lang="fr-CH" baseline="0" dirty="0"/>
              <a:t> ouvert: tous les critères sont visibles et validé par la </a:t>
            </a:r>
            <a:r>
              <a:rPr lang="fr-CH" baseline="0" dirty="0" smtClean="0"/>
              <a:t>foule (</a:t>
            </a:r>
            <a:r>
              <a:rPr lang="fr-CH" baseline="0" dirty="0" err="1" smtClean="0"/>
              <a:t>Crowdsourcing</a:t>
            </a:r>
            <a:r>
              <a:rPr lang="fr-CH" baseline="0" dirty="0" smtClean="0"/>
              <a:t>).</a:t>
            </a:r>
            <a:endParaRPr lang="fr-CH" baseline="0" dirty="0"/>
          </a:p>
          <a:p>
            <a:r>
              <a:rPr lang="fr-CH" baseline="0" dirty="0"/>
              <a:t>Un service accessible depuis un site web ou à travers un outil intégré dans le navigateur web.</a:t>
            </a:r>
          </a:p>
          <a:p>
            <a:r>
              <a:rPr lang="fr-CH" baseline="0" dirty="0"/>
              <a:t>Pour vous permettre de visualiser immédiatement </a:t>
            </a:r>
          </a:p>
          <a:p>
            <a:endParaRPr lang="fr-CH" dirty="0"/>
          </a:p>
          <a:p>
            <a:r>
              <a:rPr lang="fr-CH" dirty="0"/>
              <a:t>NB: Le service ThinkData.ch est bien plus vert</a:t>
            </a:r>
            <a:r>
              <a:rPr lang="fr-CH" baseline="0" dirty="0"/>
              <a:t> que sur ce graphique d’illustration non significatif.</a:t>
            </a:r>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7</a:t>
            </a:fld>
            <a:endParaRPr lang="fr-CH"/>
          </a:p>
        </p:txBody>
      </p:sp>
    </p:spTree>
    <p:extLst>
      <p:ext uri="{BB962C8B-B14F-4D97-AF65-F5344CB8AC3E}">
        <p14:creationId xmlns:p14="http://schemas.microsoft.com/office/powerpoint/2010/main" val="951112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smtClean="0"/>
              <a:t>Comment ?</a:t>
            </a:r>
          </a:p>
          <a:p>
            <a:pPr marL="0" marR="0" indent="0" algn="l" defTabSz="914400" rtl="0" eaLnBrk="1" fontAlgn="auto" latinLnBrk="0" hangingPunct="1">
              <a:lnSpc>
                <a:spcPct val="100000"/>
              </a:lnSpc>
              <a:spcBef>
                <a:spcPts val="0"/>
              </a:spcBef>
              <a:spcAft>
                <a:spcPts val="0"/>
              </a:spcAft>
              <a:buClrTx/>
              <a:buSzTx/>
              <a:buFontTx/>
              <a:buNone/>
              <a:tabLst/>
              <a:defRPr/>
            </a:pPr>
            <a:r>
              <a:rPr lang="fr-CH" b="1" dirty="0" err="1" smtClean="0"/>
              <a:t>Mockup</a:t>
            </a:r>
            <a:r>
              <a:rPr lang="fr-CH" b="1" dirty="0" smtClean="0"/>
              <a:t>: </a:t>
            </a:r>
            <a:r>
              <a:rPr lang="fr-CH" sz="1200" kern="1200" dirty="0" smtClean="0">
                <a:solidFill>
                  <a:schemeClr val="tx1"/>
                </a:solidFill>
                <a:effectLst/>
                <a:latin typeface="+mn-lt"/>
                <a:ea typeface="+mn-ea"/>
                <a:cs typeface="+mn-cs"/>
                <a:hlinkClick r:id="rId3"/>
              </a:rPr>
              <a:t>http://think.erbguth.net</a:t>
            </a:r>
            <a:endParaRPr lang="fr-CH"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H" dirty="0" smtClean="0"/>
              <a:t>Stage 1: inscription du contrat d’intention</a:t>
            </a:r>
            <a:r>
              <a:rPr lang="fr-CH" baseline="0" dirty="0" smtClean="0"/>
              <a:t> de la part du fournisseur, </a:t>
            </a:r>
            <a:r>
              <a:rPr lang="fr-CH" dirty="0" smtClean="0"/>
              <a:t>dans un </a:t>
            </a:r>
            <a:r>
              <a:rPr lang="fr-CH" dirty="0" err="1" smtClean="0"/>
              <a:t>Blockchain</a:t>
            </a:r>
            <a:r>
              <a:rPr lang="fr-CH" dirty="0" smtClean="0"/>
              <a:t>,</a:t>
            </a:r>
            <a:r>
              <a:rPr lang="fr-CH" baseline="0" dirty="0" smtClean="0"/>
              <a:t> </a:t>
            </a:r>
            <a:r>
              <a:rPr lang="fr-CH" sz="1200" b="0" i="0" kern="1200" dirty="0" smtClean="0">
                <a:solidFill>
                  <a:schemeClr val="tx1"/>
                </a:solidFill>
                <a:effectLst/>
                <a:latin typeface="+mn-lt"/>
                <a:ea typeface="+mn-ea"/>
                <a:cs typeface="+mn-cs"/>
              </a:rPr>
              <a:t>Registre global infalsifiable et transparent.</a:t>
            </a:r>
            <a:endParaRPr lang="fr-CH" dirty="0" smtClean="0"/>
          </a:p>
          <a:p>
            <a:endParaRPr lang="fr-CH" dirty="0"/>
          </a:p>
          <a:p>
            <a:r>
              <a:rPr lang="fr-CH" dirty="0"/>
              <a:t>Le fournisseur pourra progresser</a:t>
            </a:r>
            <a:r>
              <a:rPr lang="fr-CH" baseline="0" dirty="0"/>
              <a:t> par étapes vertueuses, vers une offre 100% x 5.</a:t>
            </a:r>
          </a:p>
          <a:p>
            <a:r>
              <a:rPr lang="fr-CH" baseline="0" dirty="0"/>
              <a:t>Mais certains services ou modèles gratuits ne pourront probablement jamais être 100%, et ce sera un choix des usagers, de payer et rester gratuit.</a:t>
            </a:r>
          </a:p>
          <a:p>
            <a:endParaRPr lang="fr-CH" baseline="0" dirty="0"/>
          </a:p>
          <a:p>
            <a:r>
              <a:rPr lang="fr-CH" baseline="0" dirty="0"/>
              <a:t>Sans lire les Conditions Générales d’Utilisation, il sera possible d’explorer les détails des questions «pertinentes» et de leurs réponses, et de choisir </a:t>
            </a:r>
          </a:p>
          <a:p>
            <a:endParaRPr lang="fr-CH" baseline="0" dirty="0"/>
          </a:p>
          <a:p>
            <a:r>
              <a:rPr lang="fr-CH" baseline="0" dirty="0"/>
              <a:t>L’idée serait même de permettre la mise en place d’un «masque» idéal ou minimal selon ses propres considérations, ou celles de son association professionnelle.</a:t>
            </a:r>
          </a:p>
          <a:p>
            <a:r>
              <a:rPr lang="fr-CH" dirty="0"/>
              <a:t>Car les artisans</a:t>
            </a:r>
            <a:r>
              <a:rPr lang="fr-CH" baseline="0" dirty="0"/>
              <a:t> n’auront probablement pas les mêmes contraintes et considérations que les Notaires par exemple.</a:t>
            </a:r>
            <a:endParaRPr lang="fr-CH" dirty="0"/>
          </a:p>
          <a:p>
            <a:endParaRPr lang="fr-CH" dirty="0" smtClean="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8</a:t>
            </a:fld>
            <a:endParaRPr lang="fr-CH"/>
          </a:p>
        </p:txBody>
      </p:sp>
    </p:spTree>
    <p:extLst>
      <p:ext uri="{BB962C8B-B14F-4D97-AF65-F5344CB8AC3E}">
        <p14:creationId xmlns:p14="http://schemas.microsoft.com/office/powerpoint/2010/main" val="2655298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H" b="1" dirty="0" smtClean="0"/>
              <a:t>Comment ?</a:t>
            </a:r>
            <a:endParaRPr lang="fr-CH" b="1" dirty="0"/>
          </a:p>
          <a:p>
            <a:r>
              <a:rPr lang="fr-CH" dirty="0"/>
              <a:t>Stage 2: Contrôle</a:t>
            </a:r>
            <a:r>
              <a:rPr lang="fr-CH" baseline="0" dirty="0"/>
              <a:t> par la foule, via des questions factuelles simples, en mode participatif.</a:t>
            </a:r>
          </a:p>
          <a:p>
            <a:r>
              <a:rPr lang="fr-CH" baseline="0" dirty="0"/>
              <a:t>En intégrant les évaluations des CGU (TOS) remontées par d’autres organisations comme TOSDR.org</a:t>
            </a:r>
          </a:p>
          <a:p>
            <a:r>
              <a:rPr lang="fr-CH" dirty="0"/>
              <a:t>Des questions factuelles,</a:t>
            </a:r>
            <a:r>
              <a:rPr lang="fr-CH" baseline="0" dirty="0"/>
              <a:t> </a:t>
            </a:r>
            <a:r>
              <a:rPr lang="fr-CH" baseline="0" dirty="0" smtClean="0"/>
              <a:t>relativement simple, avec multiple choix le cas échéant, pour </a:t>
            </a:r>
            <a:r>
              <a:rPr lang="fr-CH" baseline="0" dirty="0"/>
              <a:t>permettre d’évaluer la conformité par la </a:t>
            </a:r>
            <a:r>
              <a:rPr lang="fr-CH" baseline="0" dirty="0" smtClean="0"/>
              <a:t>foule (</a:t>
            </a:r>
            <a:r>
              <a:rPr lang="fr-CH" baseline="0" dirty="0" err="1" smtClean="0"/>
              <a:t>Crowdsourcing</a:t>
            </a:r>
            <a:r>
              <a:rPr lang="fr-CH" baseline="0" dirty="0" smtClean="0"/>
              <a:t>)</a:t>
            </a:r>
            <a:endParaRPr lang="fr-CH" baseline="0" dirty="0"/>
          </a:p>
          <a:p>
            <a:endParaRPr lang="fr-CH" baseline="0" dirty="0"/>
          </a:p>
          <a:p>
            <a:r>
              <a:rPr lang="fr-CH" baseline="0" dirty="0"/>
              <a:t>Ainsi nous pourrons mettre en évidence, des divergences entre la partie déclarée, et l’état constaté, voir perçu.</a:t>
            </a:r>
          </a:p>
          <a:p>
            <a:r>
              <a:rPr lang="fr-CH" baseline="0" dirty="0"/>
              <a:t>Nous pourrons aussi proposer des </a:t>
            </a:r>
            <a:r>
              <a:rPr lang="fr-CH" baseline="0" dirty="0" smtClean="0"/>
              <a:t>services à valeurs ajoutées tels que:</a:t>
            </a:r>
          </a:p>
          <a:p>
            <a:pPr marL="171450" indent="-171450">
              <a:buFontTx/>
              <a:buChar char="-"/>
            </a:pPr>
            <a:r>
              <a:rPr lang="fr-CH" baseline="0" dirty="0" smtClean="0"/>
              <a:t>solutions </a:t>
            </a:r>
            <a:r>
              <a:rPr lang="fr-CH" baseline="0" dirty="0"/>
              <a:t>compétitives et alternatives, </a:t>
            </a:r>
            <a:endParaRPr lang="fr-CH" baseline="0" dirty="0" smtClean="0"/>
          </a:p>
          <a:p>
            <a:pPr marL="171450" indent="-171450">
              <a:buFontTx/>
              <a:buChar char="-"/>
            </a:pPr>
            <a:r>
              <a:rPr lang="fr-CH" baseline="0" dirty="0" smtClean="0"/>
              <a:t>si </a:t>
            </a:r>
            <a:r>
              <a:rPr lang="fr-CH" baseline="0" dirty="0"/>
              <a:t>possible filtrées par considérations métiers, afin de faciliter la sélection de solutions alternatives acceptables</a:t>
            </a:r>
            <a:r>
              <a:rPr lang="fr-CH" baseline="0" dirty="0" smtClean="0"/>
              <a:t>.</a:t>
            </a:r>
          </a:p>
          <a:p>
            <a:pPr marL="171450" indent="-171450">
              <a:buFontTx/>
              <a:buChar char="-"/>
            </a:pPr>
            <a:r>
              <a:rPr lang="fr-CH" baseline="0" dirty="0" smtClean="0"/>
              <a:t>…</a:t>
            </a:r>
            <a:endParaRPr lang="fr-CH" baseline="0" dirty="0"/>
          </a:p>
          <a:p>
            <a:endParaRPr lang="fr-CH" baseline="0" dirty="0"/>
          </a:p>
          <a:p>
            <a:r>
              <a:rPr lang="fr-CH" baseline="0" dirty="0"/>
              <a:t>Car de nos jours, c’est par exemple plus de 500 solutions de CRM (Gestion relation clients) qui sont proposées «en ligne», plusieurs centaines de solutions collaboratives, et il devient difficile de s’y retrouver. Le Cloud, c’est l’explosion des offres.</a:t>
            </a:r>
          </a:p>
          <a:p>
            <a:endParaRPr lang="fr-CH" dirty="0"/>
          </a:p>
        </p:txBody>
      </p:sp>
      <p:sp>
        <p:nvSpPr>
          <p:cNvPr id="4" name="Espace réservé du numéro de diapositive 3"/>
          <p:cNvSpPr>
            <a:spLocks noGrp="1"/>
          </p:cNvSpPr>
          <p:nvPr>
            <p:ph type="sldNum" sz="quarter" idx="10"/>
          </p:nvPr>
        </p:nvSpPr>
        <p:spPr/>
        <p:txBody>
          <a:bodyPr/>
          <a:lstStyle/>
          <a:p>
            <a:fld id="{ED484D18-7969-4D35-BDCB-43437E6A0405}" type="slidenum">
              <a:rPr lang="fr-CH" smtClean="0"/>
              <a:t>9</a:t>
            </a:fld>
            <a:endParaRPr lang="fr-CH"/>
          </a:p>
        </p:txBody>
      </p:sp>
    </p:spTree>
    <p:extLst>
      <p:ext uri="{BB962C8B-B14F-4D97-AF65-F5344CB8AC3E}">
        <p14:creationId xmlns:p14="http://schemas.microsoft.com/office/powerpoint/2010/main" val="692268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CH"/>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CH"/>
          </a:p>
        </p:txBody>
      </p:sp>
      <p:sp>
        <p:nvSpPr>
          <p:cNvPr id="4" name="Espace réservé de la date 3"/>
          <p:cNvSpPr>
            <a:spLocks noGrp="1"/>
          </p:cNvSpPr>
          <p:nvPr>
            <p:ph type="dt" sz="half" idx="10"/>
          </p:nvPr>
        </p:nvSpPr>
        <p:spPr/>
        <p:txBody>
          <a:bodyPr/>
          <a:lstStyle/>
          <a:p>
            <a:fld id="{B083DB97-BDB2-4615-855B-173F78616934}" type="datetimeFigureOut">
              <a:rPr lang="fr-CH" smtClean="0"/>
              <a:t>08.02.16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3743482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083DB97-BDB2-4615-855B-173F78616934}" type="datetimeFigureOut">
              <a:rPr lang="fr-CH" smtClean="0"/>
              <a:t>08.02.16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93544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083DB97-BDB2-4615-855B-173F78616934}" type="datetimeFigureOut">
              <a:rPr lang="fr-CH" smtClean="0"/>
              <a:t>08.02.16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1586499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fld id="{B083DB97-BDB2-4615-855B-173F78616934}" type="datetimeFigureOut">
              <a:rPr lang="fr-CH" smtClean="0"/>
              <a:t>08.02.16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2913047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CH"/>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B083DB97-BDB2-4615-855B-173F78616934}" type="datetimeFigureOut">
              <a:rPr lang="fr-CH" smtClean="0"/>
              <a:t>08.02.16</a:t>
            </a:fld>
            <a:endParaRPr lang="fr-CH"/>
          </a:p>
        </p:txBody>
      </p:sp>
      <p:sp>
        <p:nvSpPr>
          <p:cNvPr id="5" name="Espace réservé du pied de page 4"/>
          <p:cNvSpPr>
            <a:spLocks noGrp="1"/>
          </p:cNvSpPr>
          <p:nvPr>
            <p:ph type="ftr" sz="quarter" idx="11"/>
          </p:nvPr>
        </p:nvSpPr>
        <p:spPr/>
        <p:txBody>
          <a:bodyPr/>
          <a:lstStyle/>
          <a:p>
            <a:endParaRPr lang="fr-CH"/>
          </a:p>
        </p:txBody>
      </p:sp>
      <p:sp>
        <p:nvSpPr>
          <p:cNvPr id="6" name="Espace réservé du numéro de diapositive 5"/>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3030571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fld id="{B083DB97-BDB2-4615-855B-173F78616934}" type="datetimeFigureOut">
              <a:rPr lang="fr-CH" smtClean="0"/>
              <a:t>08.02.16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3477082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CH"/>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fld id="{B083DB97-BDB2-4615-855B-173F78616934}" type="datetimeFigureOut">
              <a:rPr lang="fr-CH" smtClean="0"/>
              <a:t>08.02.16</a:t>
            </a:fld>
            <a:endParaRPr lang="fr-CH"/>
          </a:p>
        </p:txBody>
      </p:sp>
      <p:sp>
        <p:nvSpPr>
          <p:cNvPr id="8" name="Espace réservé du pied de page 7"/>
          <p:cNvSpPr>
            <a:spLocks noGrp="1"/>
          </p:cNvSpPr>
          <p:nvPr>
            <p:ph type="ftr" sz="quarter" idx="11"/>
          </p:nvPr>
        </p:nvSpPr>
        <p:spPr/>
        <p:txBody>
          <a:bodyPr/>
          <a:lstStyle/>
          <a:p>
            <a:endParaRPr lang="fr-CH"/>
          </a:p>
        </p:txBody>
      </p:sp>
      <p:sp>
        <p:nvSpPr>
          <p:cNvPr id="9" name="Espace réservé du numéro de diapositive 8"/>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211870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fld id="{B083DB97-BDB2-4615-855B-173F78616934}" type="datetimeFigureOut">
              <a:rPr lang="fr-CH" smtClean="0"/>
              <a:t>08.02.16</a:t>
            </a:fld>
            <a:endParaRPr lang="fr-CH"/>
          </a:p>
        </p:txBody>
      </p:sp>
      <p:sp>
        <p:nvSpPr>
          <p:cNvPr id="4" name="Espace réservé du pied de page 3"/>
          <p:cNvSpPr>
            <a:spLocks noGrp="1"/>
          </p:cNvSpPr>
          <p:nvPr>
            <p:ph type="ftr" sz="quarter" idx="11"/>
          </p:nvPr>
        </p:nvSpPr>
        <p:spPr/>
        <p:txBody>
          <a:bodyPr/>
          <a:lstStyle/>
          <a:p>
            <a:endParaRPr lang="fr-CH"/>
          </a:p>
        </p:txBody>
      </p:sp>
      <p:sp>
        <p:nvSpPr>
          <p:cNvPr id="5" name="Espace réservé du numéro de diapositive 4"/>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3068908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083DB97-BDB2-4615-855B-173F78616934}" type="datetimeFigureOut">
              <a:rPr lang="fr-CH" smtClean="0"/>
              <a:t>08.02.16</a:t>
            </a:fld>
            <a:endParaRPr lang="fr-CH"/>
          </a:p>
        </p:txBody>
      </p:sp>
      <p:sp>
        <p:nvSpPr>
          <p:cNvPr id="3" name="Espace réservé du pied de page 2"/>
          <p:cNvSpPr>
            <a:spLocks noGrp="1"/>
          </p:cNvSpPr>
          <p:nvPr>
            <p:ph type="ftr" sz="quarter" idx="11"/>
          </p:nvPr>
        </p:nvSpPr>
        <p:spPr/>
        <p:txBody>
          <a:bodyPr/>
          <a:lstStyle/>
          <a:p>
            <a:endParaRPr lang="fr-CH"/>
          </a:p>
        </p:txBody>
      </p:sp>
      <p:sp>
        <p:nvSpPr>
          <p:cNvPr id="4" name="Espace réservé du numéro de diapositive 3"/>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428670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083DB97-BDB2-4615-855B-173F78616934}" type="datetimeFigureOut">
              <a:rPr lang="fr-CH" smtClean="0"/>
              <a:t>08.02.16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3309900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CH"/>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B083DB97-BDB2-4615-855B-173F78616934}" type="datetimeFigureOut">
              <a:rPr lang="fr-CH" smtClean="0"/>
              <a:t>08.02.16</a:t>
            </a:fld>
            <a:endParaRPr lang="fr-CH"/>
          </a:p>
        </p:txBody>
      </p:sp>
      <p:sp>
        <p:nvSpPr>
          <p:cNvPr id="6" name="Espace réservé du pied de page 5"/>
          <p:cNvSpPr>
            <a:spLocks noGrp="1"/>
          </p:cNvSpPr>
          <p:nvPr>
            <p:ph type="ftr" sz="quarter" idx="11"/>
          </p:nvPr>
        </p:nvSpPr>
        <p:spPr/>
        <p:txBody>
          <a:bodyPr/>
          <a:lstStyle/>
          <a:p>
            <a:endParaRPr lang="fr-CH"/>
          </a:p>
        </p:txBody>
      </p:sp>
      <p:sp>
        <p:nvSpPr>
          <p:cNvPr id="7" name="Espace réservé du numéro de diapositive 6"/>
          <p:cNvSpPr>
            <a:spLocks noGrp="1"/>
          </p:cNvSpPr>
          <p:nvPr>
            <p:ph type="sldNum" sz="quarter" idx="12"/>
          </p:nvPr>
        </p:nvSpPr>
        <p:spPr/>
        <p:txBody>
          <a:bodyPr/>
          <a:lstStyle/>
          <a:p>
            <a:fld id="{F3048474-94E8-42AA-A758-5BDBC7797A0B}" type="slidenum">
              <a:rPr lang="fr-CH" smtClean="0"/>
              <a:t>‹#›</a:t>
            </a:fld>
            <a:endParaRPr lang="fr-CH"/>
          </a:p>
        </p:txBody>
      </p:sp>
    </p:spTree>
    <p:extLst>
      <p:ext uri="{BB962C8B-B14F-4D97-AF65-F5344CB8AC3E}">
        <p14:creationId xmlns:p14="http://schemas.microsoft.com/office/powerpoint/2010/main" val="19005414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83DB97-BDB2-4615-855B-173F78616934}" type="datetimeFigureOut">
              <a:rPr lang="fr-CH" smtClean="0"/>
              <a:t>08.02.16</a:t>
            </a:fld>
            <a:endParaRPr lang="fr-CH"/>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48474-94E8-42AA-A758-5BDBC7797A0B}" type="slidenum">
              <a:rPr lang="fr-CH" smtClean="0"/>
              <a:t>‹#›</a:t>
            </a:fld>
            <a:endParaRPr lang="fr-CH"/>
          </a:p>
        </p:txBody>
      </p:sp>
    </p:spTree>
    <p:extLst>
      <p:ext uri="{BB962C8B-B14F-4D97-AF65-F5344CB8AC3E}">
        <p14:creationId xmlns:p14="http://schemas.microsoft.com/office/powerpoint/2010/main" val="2696097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g"/><Relationship Id="rId6" Type="http://schemas.openxmlformats.org/officeDocument/2006/relationships/image" Target="../media/image17.png"/><Relationship Id="rId7"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6.jpg"/><Relationship Id="rId5" Type="http://schemas.openxmlformats.org/officeDocument/2006/relationships/image" Target="../media/image14.png"/><Relationship Id="rId6" Type="http://schemas.openxmlformats.org/officeDocument/2006/relationships/image" Target="../media/image20.png"/><Relationship Id="rId7" Type="http://schemas.openxmlformats.org/officeDocument/2006/relationships/image" Target="../media/image21.jpeg"/><Relationship Id="rId8" Type="http://schemas.openxmlformats.org/officeDocument/2006/relationships/image" Target="../media/image22.png"/><Relationship Id="rId9" Type="http://schemas.openxmlformats.org/officeDocument/2006/relationships/image" Target="../media/image23.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9.tmp"/><Relationship Id="rId4" Type="http://schemas.openxmlformats.org/officeDocument/2006/relationships/image" Target="../media/image10.tm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tmp"/><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normAutofit fontScale="90000"/>
          </a:bodyPr>
          <a:lstStyle/>
          <a:p>
            <a:r>
              <a:rPr lang="fr-CH" b="1" dirty="0"/>
              <a:t>Digital </a:t>
            </a:r>
            <a:r>
              <a:rPr lang="fr-CH" b="1" dirty="0" err="1"/>
              <a:t>Responsibility</a:t>
            </a:r>
            <a:r>
              <a:rPr lang="fr-CH" dirty="0"/>
              <a:t/>
            </a:r>
            <a:br>
              <a:rPr lang="fr-CH" dirty="0"/>
            </a:br>
            <a:r>
              <a:rPr lang="fr-CH" sz="4400" i="1" dirty="0"/>
              <a:t>«</a:t>
            </a:r>
            <a:r>
              <a:rPr lang="fr-CH" sz="4400" i="1" dirty="0" err="1"/>
              <a:t>See</a:t>
            </a:r>
            <a:r>
              <a:rPr lang="fr-CH" sz="4400" i="1" dirty="0"/>
              <a:t> </a:t>
            </a:r>
            <a:r>
              <a:rPr lang="fr-CH" sz="4400" i="1" dirty="0" err="1"/>
              <a:t>What</a:t>
            </a:r>
            <a:r>
              <a:rPr lang="fr-CH" sz="4400" i="1" dirty="0"/>
              <a:t> </a:t>
            </a:r>
            <a:r>
              <a:rPr lang="fr-CH" sz="4400" i="1" dirty="0" err="1"/>
              <a:t>you</a:t>
            </a:r>
            <a:r>
              <a:rPr lang="fr-CH" sz="4400" i="1" dirty="0"/>
              <a:t> </a:t>
            </a:r>
            <a:r>
              <a:rPr lang="fr-CH" sz="4400" i="1" dirty="0" err="1"/>
              <a:t>sign</a:t>
            </a:r>
            <a:r>
              <a:rPr lang="fr-CH" sz="4400" i="1" dirty="0"/>
              <a:t> !»</a:t>
            </a:r>
            <a:r>
              <a:rPr lang="fr-CH" dirty="0"/>
              <a:t/>
            </a:r>
            <a:br>
              <a:rPr lang="fr-CH" dirty="0"/>
            </a:br>
            <a:r>
              <a:rPr lang="fr-CH" sz="4000" dirty="0" smtClean="0"/>
              <a:t>Restaurer la confiance à l'ère du numérique !</a:t>
            </a:r>
            <a:endParaRPr lang="fr-CH" sz="4000" dirty="0"/>
          </a:p>
        </p:txBody>
      </p:sp>
      <p:sp>
        <p:nvSpPr>
          <p:cNvPr id="3" name="Sous-titre 2"/>
          <p:cNvSpPr>
            <a:spLocks noGrp="1"/>
          </p:cNvSpPr>
          <p:nvPr>
            <p:ph type="subTitle" idx="1"/>
          </p:nvPr>
        </p:nvSpPr>
        <p:spPr>
          <a:xfrm>
            <a:off x="430591" y="5931946"/>
            <a:ext cx="5118100" cy="296897"/>
          </a:xfrm>
        </p:spPr>
        <p:txBody>
          <a:bodyPr>
            <a:noAutofit/>
          </a:bodyPr>
          <a:lstStyle/>
          <a:p>
            <a:pPr algn="l"/>
            <a:r>
              <a:rPr lang="fr-CH" sz="1800" dirty="0" smtClean="0"/>
              <a:t>Présenté par </a:t>
            </a:r>
            <a:r>
              <a:rPr lang="fr-CH" sz="1800" b="1" i="1" dirty="0" smtClean="0"/>
              <a:t>Pascal Kotté</a:t>
            </a:r>
            <a:endParaRPr lang="fr-CH" sz="1800" b="1" i="1" dirty="0"/>
          </a:p>
        </p:txBody>
      </p:sp>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24701" y="5702523"/>
            <a:ext cx="2743200" cy="458845"/>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17225" y="5602793"/>
            <a:ext cx="729515" cy="658307"/>
          </a:xfrm>
          <a:prstGeom prst="rect">
            <a:avLst/>
          </a:prstGeom>
        </p:spPr>
      </p:pic>
    </p:spTree>
    <p:extLst>
      <p:ext uri="{BB962C8B-B14F-4D97-AF65-F5344CB8AC3E}">
        <p14:creationId xmlns:p14="http://schemas.microsoft.com/office/powerpoint/2010/main" val="1264178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345326" y="240846"/>
            <a:ext cx="4016036" cy="3416320"/>
          </a:xfrm>
          <a:prstGeom prst="rect">
            <a:avLst/>
          </a:prstGeom>
          <a:noFill/>
        </p:spPr>
        <p:txBody>
          <a:bodyPr wrap="none" rtlCol="0">
            <a:spAutoFit/>
          </a:bodyPr>
          <a:lstStyle/>
          <a:p>
            <a:r>
              <a:rPr lang="fr-CH" sz="4800" b="1" i="1" dirty="0"/>
              <a:t>Merci !</a:t>
            </a:r>
            <a:endParaRPr lang="fr-CH" sz="2800" dirty="0"/>
          </a:p>
          <a:p>
            <a:pPr marL="457200" indent="-457200">
              <a:buFontTx/>
              <a:buChar char="-"/>
            </a:pPr>
            <a:r>
              <a:rPr lang="fr-CH" sz="2800" dirty="0"/>
              <a:t>au participant réguliers</a:t>
            </a:r>
          </a:p>
          <a:p>
            <a:pPr marL="457200" indent="-457200">
              <a:buFontTx/>
              <a:buChar char="-"/>
            </a:pPr>
            <a:r>
              <a:rPr lang="fr-CH" sz="2800" dirty="0"/>
              <a:t>Occasionnels</a:t>
            </a:r>
          </a:p>
          <a:p>
            <a:r>
              <a:rPr lang="fr-CH" sz="2800" dirty="0" smtClean="0"/>
              <a:t>A ceux </a:t>
            </a:r>
            <a:r>
              <a:rPr lang="fr-CH" sz="2800" dirty="0"/>
              <a:t>qui nous suivent </a:t>
            </a:r>
          </a:p>
          <a:p>
            <a:pPr marL="457200" indent="-457200">
              <a:buFontTx/>
              <a:buChar char="-"/>
            </a:pPr>
            <a:r>
              <a:rPr lang="fr-CH" sz="2800" dirty="0"/>
              <a:t>de loin</a:t>
            </a:r>
          </a:p>
          <a:p>
            <a:pPr marL="457200" indent="-457200">
              <a:buFontTx/>
              <a:buChar char="-"/>
            </a:pPr>
            <a:r>
              <a:rPr lang="fr-CH" sz="2800" dirty="0"/>
              <a:t>Ou de près ;-)</a:t>
            </a:r>
          </a:p>
          <a:p>
            <a:endParaRPr lang="fr-CH" sz="2800" dirty="0"/>
          </a:p>
        </p:txBody>
      </p:sp>
      <p:sp>
        <p:nvSpPr>
          <p:cNvPr id="6" name="Rectangle 5"/>
          <p:cNvSpPr/>
          <p:nvPr/>
        </p:nvSpPr>
        <p:spPr>
          <a:xfrm>
            <a:off x="10282117" y="6446561"/>
            <a:ext cx="2152889" cy="400110"/>
          </a:xfrm>
          <a:prstGeom prst="rect">
            <a:avLst/>
          </a:prstGeom>
        </p:spPr>
        <p:txBody>
          <a:bodyPr wrap="square">
            <a:spAutoFit/>
          </a:bodyPr>
          <a:lstStyle/>
          <a:p>
            <a:r>
              <a:rPr lang="fr-CH" sz="2000" dirty="0" smtClean="0"/>
              <a:t>(</a:t>
            </a:r>
            <a:r>
              <a:rPr lang="fr-CH" sz="2000" dirty="0"/>
              <a:t>CC)-BY-SA 2016</a:t>
            </a:r>
          </a:p>
        </p:txBody>
      </p:sp>
      <p:pic>
        <p:nvPicPr>
          <p:cNvPr id="4100" name="Picture 4" descr="http://www.ictjournal.ch/images/ictjournal/logo_ictjourn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073" y="6093162"/>
            <a:ext cx="1641328" cy="41033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media.licdn.com/mpr/mpr/shrink_200_200/AAEAAQAAAAAAAAKeAAAAJDYzNWE4OWMyLTAyMTctNGJkNi1iZTlhLWY4NGE5NjNlNzFhM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0863" y="6043244"/>
            <a:ext cx="497367" cy="497367"/>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 12"/>
          <p:cNvPicPr>
            <a:picLocks noChangeAspect="1"/>
          </p:cNvPicPr>
          <p:nvPr/>
        </p:nvPicPr>
        <p:blipFill rotWithShape="1">
          <a:blip r:embed="rId5">
            <a:extLst>
              <a:ext uri="{28A0092B-C50C-407E-A947-70E740481C1C}">
                <a14:useLocalDpi xmlns:a14="http://schemas.microsoft.com/office/drawing/2010/main" val="0"/>
              </a:ext>
            </a:extLst>
          </a:blip>
          <a:srcRect l="14071" t="58362" r="48984" b="32856"/>
          <a:stretch/>
        </p:blipFill>
        <p:spPr>
          <a:xfrm>
            <a:off x="4367748" y="6107994"/>
            <a:ext cx="3456503" cy="462137"/>
          </a:xfrm>
          <a:prstGeom prst="rect">
            <a:avLst/>
          </a:prstGeom>
        </p:spPr>
      </p:pic>
      <p:pic>
        <p:nvPicPr>
          <p:cNvPr id="7" name="Imag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24251" y="6078946"/>
            <a:ext cx="1022777" cy="596620"/>
          </a:xfrm>
          <a:prstGeom prst="rect">
            <a:avLst/>
          </a:prstGeom>
        </p:spPr>
      </p:pic>
      <p:pic>
        <p:nvPicPr>
          <p:cNvPr id="15" name="Imag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54462" y="4447576"/>
            <a:ext cx="1082675" cy="976995"/>
          </a:xfrm>
          <a:prstGeom prst="rect">
            <a:avLst/>
          </a:prstGeom>
        </p:spPr>
      </p:pic>
      <p:sp>
        <p:nvSpPr>
          <p:cNvPr id="10" name="Rectangle 9"/>
          <p:cNvSpPr/>
          <p:nvPr/>
        </p:nvSpPr>
        <p:spPr>
          <a:xfrm>
            <a:off x="345326" y="3657166"/>
            <a:ext cx="4150474" cy="1846659"/>
          </a:xfrm>
          <a:prstGeom prst="rect">
            <a:avLst/>
          </a:prstGeom>
        </p:spPr>
        <p:txBody>
          <a:bodyPr wrap="square">
            <a:spAutoFit/>
          </a:bodyPr>
          <a:lstStyle/>
          <a:p>
            <a:r>
              <a:rPr lang="fr-CH" dirty="0"/>
              <a:t>à ceux qui vont nous soutenir</a:t>
            </a:r>
          </a:p>
          <a:p>
            <a:r>
              <a:rPr lang="fr-CH" dirty="0"/>
              <a:t>Nous aider à nous faire connaître</a:t>
            </a:r>
          </a:p>
          <a:p>
            <a:r>
              <a:rPr lang="fr-CH" dirty="0"/>
              <a:t>Et à lancer un «Crowdfunding» </a:t>
            </a:r>
            <a:r>
              <a:rPr lang="fr-CH" dirty="0" smtClean="0"/>
              <a:t>(?)</a:t>
            </a:r>
          </a:p>
          <a:p>
            <a:endParaRPr lang="fr-CH" dirty="0"/>
          </a:p>
          <a:p>
            <a:r>
              <a:rPr lang="fr-CH" sz="2400" b="1" dirty="0">
                <a:solidFill>
                  <a:srgbClr val="FF0000"/>
                </a:solidFill>
                <a:effectLst>
                  <a:outerShdw blurRad="38100" dist="38100" dir="2700000" algn="tl">
                    <a:srgbClr val="000000">
                      <a:alpha val="43137"/>
                    </a:srgbClr>
                  </a:outerShdw>
                </a:effectLst>
              </a:rPr>
              <a:t>http://Responsibility.Digital </a:t>
            </a:r>
            <a:endParaRPr lang="fr-CH" sz="2400" dirty="0" smtClean="0"/>
          </a:p>
          <a:p>
            <a:endParaRPr lang="fr-CH" dirty="0"/>
          </a:p>
        </p:txBody>
      </p:sp>
      <p:sp>
        <p:nvSpPr>
          <p:cNvPr id="11" name="Rectangle 10"/>
          <p:cNvSpPr/>
          <p:nvPr/>
        </p:nvSpPr>
        <p:spPr>
          <a:xfrm>
            <a:off x="6718300" y="151946"/>
            <a:ext cx="5346700" cy="6155531"/>
          </a:xfrm>
          <a:prstGeom prst="rect">
            <a:avLst/>
          </a:prstGeom>
        </p:spPr>
        <p:txBody>
          <a:bodyPr wrap="square" anchor="t">
            <a:spAutoFit/>
          </a:bodyPr>
          <a:lstStyle/>
          <a:p>
            <a:r>
              <a:rPr lang="fr-CH" sz="1400" b="1" dirty="0"/>
              <a:t>Pascal KOTTÉ </a:t>
            </a:r>
            <a:r>
              <a:rPr lang="fr-CH" sz="1400" dirty="0">
                <a:solidFill>
                  <a:schemeClr val="bg2">
                    <a:lumMod val="75000"/>
                  </a:schemeClr>
                </a:solidFill>
              </a:rPr>
              <a:t>(CloudReady.ch et ICT-a.ch)</a:t>
            </a:r>
            <a:endParaRPr lang="fr-FR" sz="1400" dirty="0"/>
          </a:p>
          <a:p>
            <a:r>
              <a:rPr lang="fr-CH" sz="1400" b="1" dirty="0"/>
              <a:t>Bruno CHANEL </a:t>
            </a:r>
            <a:r>
              <a:rPr lang="fr-CH" sz="1400" dirty="0">
                <a:solidFill>
                  <a:schemeClr val="bg2">
                    <a:lumMod val="75000"/>
                  </a:schemeClr>
                </a:solidFill>
              </a:rPr>
              <a:t>(BrunoChanel.com)</a:t>
            </a:r>
          </a:p>
          <a:p>
            <a:r>
              <a:rPr lang="fr-CH" sz="1400" b="1" dirty="0"/>
              <a:t>Jean-Henry MORIN </a:t>
            </a:r>
            <a:r>
              <a:rPr lang="fr-CH" sz="1400" dirty="0">
                <a:solidFill>
                  <a:schemeClr val="bg2">
                    <a:lumMod val="75000"/>
                  </a:schemeClr>
                </a:solidFill>
              </a:rPr>
              <a:t>(UNIGE, </a:t>
            </a:r>
            <a:r>
              <a:rPr lang="fr-CH" sz="1400" dirty="0" err="1">
                <a:solidFill>
                  <a:schemeClr val="bg2">
                    <a:lumMod val="75000"/>
                  </a:schemeClr>
                </a:solidFill>
              </a:rPr>
              <a:t>ThinkServices</a:t>
            </a:r>
            <a:r>
              <a:rPr lang="fr-CH" sz="1400" dirty="0">
                <a:solidFill>
                  <a:schemeClr val="bg2">
                    <a:lumMod val="75000"/>
                  </a:schemeClr>
                </a:solidFill>
              </a:rPr>
              <a:t>)</a:t>
            </a:r>
          </a:p>
          <a:p>
            <a:endParaRPr lang="fr-CH" sz="1400" b="1" dirty="0"/>
          </a:p>
          <a:p>
            <a:r>
              <a:rPr lang="fr-CH" sz="1400" b="1" dirty="0"/>
              <a:t>Anne-Catherine SALBERG </a:t>
            </a:r>
            <a:r>
              <a:rPr lang="fr-CH" sz="1400" dirty="0">
                <a:solidFill>
                  <a:schemeClr val="bg2">
                    <a:lumMod val="75000"/>
                  </a:schemeClr>
                </a:solidFill>
              </a:rPr>
              <a:t>(Conflits.ch, </a:t>
            </a:r>
            <a:r>
              <a:rPr lang="fr-CH" sz="1400" dirty="0" err="1">
                <a:solidFill>
                  <a:schemeClr val="bg2">
                    <a:lumMod val="75000"/>
                  </a:schemeClr>
                </a:solidFill>
              </a:rPr>
              <a:t>ThinkServices</a:t>
            </a:r>
            <a:r>
              <a:rPr lang="fr-CH" sz="1400" dirty="0">
                <a:solidFill>
                  <a:schemeClr val="bg2">
                    <a:lumMod val="75000"/>
                  </a:schemeClr>
                </a:solidFill>
              </a:rPr>
              <a:t>)</a:t>
            </a:r>
            <a:endParaRPr lang="fr-CH" sz="1400" b="1" dirty="0"/>
          </a:p>
          <a:p>
            <a:r>
              <a:rPr lang="fr-CH" sz="1400" b="1" dirty="0" err="1"/>
              <a:t>Jörn</a:t>
            </a:r>
            <a:r>
              <a:rPr lang="fr-CH" sz="1400" b="1" dirty="0"/>
              <a:t> </a:t>
            </a:r>
            <a:r>
              <a:rPr lang="fr-CH" sz="1400" b="1" dirty="0" err="1" smtClean="0"/>
              <a:t>Erbguth</a:t>
            </a:r>
            <a:r>
              <a:rPr lang="fr-CH" sz="1400" b="1" dirty="0" smtClean="0"/>
              <a:t> </a:t>
            </a:r>
            <a:r>
              <a:rPr lang="fr-CH" sz="1400" dirty="0" smtClean="0">
                <a:solidFill>
                  <a:schemeClr val="bg2">
                    <a:lumMod val="75000"/>
                  </a:schemeClr>
                </a:solidFill>
              </a:rPr>
              <a:t>(ergbuth.net)</a:t>
            </a:r>
            <a:endParaRPr lang="fr-CH" sz="1400" dirty="0">
              <a:solidFill>
                <a:schemeClr val="bg2">
                  <a:lumMod val="75000"/>
                </a:schemeClr>
              </a:solidFill>
            </a:endParaRPr>
          </a:p>
          <a:p>
            <a:r>
              <a:rPr lang="fr-CH" sz="1400" b="1" dirty="0" smtClean="0"/>
              <a:t>Patrick </a:t>
            </a:r>
            <a:r>
              <a:rPr lang="fr-CH" sz="1400" b="1" dirty="0"/>
              <a:t>GENOUD </a:t>
            </a:r>
            <a:r>
              <a:rPr lang="fr-CH" sz="1400" dirty="0">
                <a:solidFill>
                  <a:schemeClr val="bg2">
                    <a:lumMod val="75000"/>
                  </a:schemeClr>
                </a:solidFill>
              </a:rPr>
              <a:t>(OT-LAB, </a:t>
            </a:r>
            <a:r>
              <a:rPr lang="fr-CH" sz="1400" dirty="0" err="1">
                <a:solidFill>
                  <a:schemeClr val="bg2">
                    <a:lumMod val="75000"/>
                  </a:schemeClr>
                </a:solidFill>
              </a:rPr>
              <a:t>ThinkServices</a:t>
            </a:r>
            <a:r>
              <a:rPr lang="fr-CH" sz="1400" dirty="0">
                <a:solidFill>
                  <a:schemeClr val="bg2">
                    <a:lumMod val="75000"/>
                  </a:schemeClr>
                </a:solidFill>
              </a:rPr>
              <a:t>)</a:t>
            </a:r>
          </a:p>
          <a:p>
            <a:r>
              <a:rPr lang="fr-CH" sz="1400" b="1" dirty="0" smtClean="0"/>
              <a:t>Réginald </a:t>
            </a:r>
            <a:r>
              <a:rPr lang="fr-CH" sz="1400" b="1" dirty="0"/>
              <a:t>MAITRE </a:t>
            </a:r>
            <a:r>
              <a:rPr lang="fr-CH" sz="1400" dirty="0">
                <a:solidFill>
                  <a:schemeClr val="bg2">
                    <a:lumMod val="75000"/>
                  </a:schemeClr>
                </a:solidFill>
              </a:rPr>
              <a:t>(</a:t>
            </a:r>
            <a:r>
              <a:rPr lang="fr-CH" sz="1400" dirty="0" err="1" smtClean="0">
                <a:solidFill>
                  <a:schemeClr val="bg2">
                    <a:lumMod val="75000"/>
                  </a:schemeClr>
                </a:solidFill>
              </a:rPr>
              <a:t>Oxxano</a:t>
            </a:r>
            <a:r>
              <a:rPr lang="fr-CH" sz="1400" dirty="0">
                <a:solidFill>
                  <a:schemeClr val="bg2">
                    <a:lumMod val="75000"/>
                  </a:schemeClr>
                </a:solidFill>
              </a:rPr>
              <a:t>)</a:t>
            </a:r>
          </a:p>
          <a:p>
            <a:r>
              <a:rPr lang="fr-CH" sz="1400" b="1" dirty="0" smtClean="0"/>
              <a:t>Matteo </a:t>
            </a:r>
            <a:r>
              <a:rPr lang="fr-CH" sz="1400" b="1" dirty="0" err="1"/>
              <a:t>Mazzeri</a:t>
            </a:r>
            <a:r>
              <a:rPr lang="fr-CH" sz="1400" dirty="0">
                <a:solidFill>
                  <a:schemeClr val="bg2">
                    <a:lumMod val="75000"/>
                  </a:schemeClr>
                </a:solidFill>
              </a:rPr>
              <a:t> (</a:t>
            </a:r>
            <a:r>
              <a:rPr lang="fr-CH" sz="1400" b="1" dirty="0" err="1">
                <a:solidFill>
                  <a:schemeClr val="bg2">
                    <a:lumMod val="75000"/>
                  </a:schemeClr>
                </a:solidFill>
              </a:rPr>
              <a:t>t</a:t>
            </a:r>
            <a:r>
              <a:rPr lang="fr-CH" sz="1400" dirty="0" err="1">
                <a:solidFill>
                  <a:schemeClr val="bg2">
                    <a:lumMod val="75000"/>
                  </a:schemeClr>
                </a:solidFill>
              </a:rPr>
              <a:t>uleap</a:t>
            </a:r>
            <a:r>
              <a:rPr lang="fr-CH" sz="1400" dirty="0">
                <a:solidFill>
                  <a:schemeClr val="bg2">
                    <a:lumMod val="75000"/>
                  </a:schemeClr>
                </a:solidFill>
              </a:rPr>
              <a:t>)</a:t>
            </a:r>
          </a:p>
          <a:p>
            <a:r>
              <a:rPr lang="fr-CH" sz="1400" b="1" dirty="0"/>
              <a:t>Raymond MOREL </a:t>
            </a:r>
            <a:r>
              <a:rPr lang="fr-CH" sz="1400" dirty="0">
                <a:solidFill>
                  <a:schemeClr val="bg2">
                    <a:lumMod val="75000"/>
                  </a:schemeClr>
                </a:solidFill>
              </a:rPr>
              <a:t>(Social-IN3, S-I)</a:t>
            </a:r>
          </a:p>
          <a:p>
            <a:r>
              <a:rPr lang="fr-CH" sz="1400" b="1" dirty="0"/>
              <a:t>Giorgio PAULETTO </a:t>
            </a:r>
            <a:r>
              <a:rPr lang="fr-CH" sz="1400" dirty="0">
                <a:solidFill>
                  <a:schemeClr val="bg2">
                    <a:lumMod val="75000"/>
                  </a:schemeClr>
                </a:solidFill>
              </a:rPr>
              <a:t>(OT-LAB, SIG, </a:t>
            </a:r>
            <a:r>
              <a:rPr lang="fr-CH" sz="1400" dirty="0" err="1">
                <a:solidFill>
                  <a:schemeClr val="bg2">
                    <a:lumMod val="75000"/>
                  </a:schemeClr>
                </a:solidFill>
              </a:rPr>
              <a:t>ThinkServices</a:t>
            </a:r>
            <a:r>
              <a:rPr lang="fr-CH" sz="1400" dirty="0">
                <a:solidFill>
                  <a:schemeClr val="bg2">
                    <a:lumMod val="75000"/>
                  </a:schemeClr>
                </a:solidFill>
              </a:rPr>
              <a:t>)</a:t>
            </a:r>
          </a:p>
          <a:p>
            <a:r>
              <a:rPr lang="fr-CH" sz="1400" b="1" dirty="0"/>
              <a:t>Arnaud VELTEN </a:t>
            </a:r>
            <a:r>
              <a:rPr lang="fr-CH" sz="1400" dirty="0">
                <a:solidFill>
                  <a:schemeClr val="bg2">
                    <a:lumMod val="75000"/>
                  </a:schemeClr>
                </a:solidFill>
              </a:rPr>
              <a:t>(Digital-athanor.com)</a:t>
            </a:r>
          </a:p>
          <a:p>
            <a:endParaRPr lang="fr-CH" sz="1400" dirty="0">
              <a:solidFill>
                <a:schemeClr val="bg2">
                  <a:lumMod val="75000"/>
                </a:schemeClr>
              </a:solidFill>
            </a:endParaRPr>
          </a:p>
          <a:p>
            <a:r>
              <a:rPr lang="fr-CH" sz="1400" b="1" dirty="0"/>
              <a:t>Marie-Elisabeth BOURY </a:t>
            </a:r>
            <a:r>
              <a:rPr lang="fr-CH" sz="1400" dirty="0">
                <a:solidFill>
                  <a:schemeClr val="bg2">
                    <a:lumMod val="75000"/>
                  </a:schemeClr>
                </a:solidFill>
              </a:rPr>
              <a:t>(Académie Digitale)</a:t>
            </a:r>
          </a:p>
          <a:p>
            <a:r>
              <a:rPr lang="fr-CH" sz="1400" b="1" dirty="0"/>
              <a:t>Caroline Janet Caldwell</a:t>
            </a:r>
          </a:p>
          <a:p>
            <a:r>
              <a:rPr lang="fr-CH" sz="1400" b="1" dirty="0"/>
              <a:t>Sami COLL</a:t>
            </a:r>
          </a:p>
          <a:p>
            <a:r>
              <a:rPr lang="fr-CH" sz="1400" b="1" dirty="0"/>
              <a:t>Nicolas </a:t>
            </a:r>
            <a:r>
              <a:rPr lang="fr-CH" sz="1400" b="1" dirty="0" err="1"/>
              <a:t>Duguet</a:t>
            </a:r>
            <a:endParaRPr lang="fr-CH" sz="1400" b="1" dirty="0"/>
          </a:p>
          <a:p>
            <a:r>
              <a:rPr lang="fr-CH" sz="1400" b="1" dirty="0"/>
              <a:t>Adrien FRAVI</a:t>
            </a:r>
          </a:p>
          <a:p>
            <a:r>
              <a:rPr lang="fr-CH" sz="1400" b="1" dirty="0"/>
              <a:t>André </a:t>
            </a:r>
            <a:r>
              <a:rPr lang="fr-CH" sz="1400" b="1" dirty="0" err="1" smtClean="0"/>
              <a:t>Kortmoller</a:t>
            </a:r>
            <a:endParaRPr lang="fr-CH" sz="1400" b="1" dirty="0"/>
          </a:p>
          <a:p>
            <a:r>
              <a:rPr lang="fr-CH" sz="1400" b="1" dirty="0" err="1"/>
              <a:t>Cathleen</a:t>
            </a:r>
            <a:r>
              <a:rPr lang="fr-CH" sz="1400" b="1" dirty="0"/>
              <a:t> Kotté </a:t>
            </a:r>
            <a:r>
              <a:rPr lang="fr-CH" sz="1400" dirty="0">
                <a:solidFill>
                  <a:schemeClr val="bg2">
                    <a:lumMod val="75000"/>
                  </a:schemeClr>
                </a:solidFill>
              </a:rPr>
              <a:t>(Leenk.fr)</a:t>
            </a:r>
          </a:p>
          <a:p>
            <a:r>
              <a:rPr lang="fr-CH" sz="1400" b="1" dirty="0" smtClean="0"/>
              <a:t>Verena </a:t>
            </a:r>
            <a:r>
              <a:rPr lang="fr-CH" sz="1400" b="1" dirty="0"/>
              <a:t>MEINE </a:t>
            </a:r>
            <a:r>
              <a:rPr lang="fr-CH" sz="1400" i="1" dirty="0">
                <a:solidFill>
                  <a:schemeClr val="bg2">
                    <a:lumMod val="75000"/>
                  </a:schemeClr>
                </a:solidFill>
              </a:rPr>
              <a:t>(</a:t>
            </a:r>
            <a:r>
              <a:rPr lang="fr-CH" sz="1600" i="1" dirty="0">
                <a:solidFill>
                  <a:schemeClr val="bg2">
                    <a:lumMod val="75000"/>
                  </a:schemeClr>
                </a:solidFill>
              </a:rPr>
              <a:t> </a:t>
            </a:r>
            <a:r>
              <a:rPr lang="fr-CH" sz="1400" i="1" dirty="0" err="1">
                <a:solidFill>
                  <a:schemeClr val="bg2">
                    <a:lumMod val="75000"/>
                  </a:schemeClr>
                </a:solidFill>
              </a:rPr>
              <a:t>See</a:t>
            </a:r>
            <a:r>
              <a:rPr lang="fr-CH" sz="1400" i="1" dirty="0">
                <a:solidFill>
                  <a:schemeClr val="bg2">
                    <a:lumMod val="75000"/>
                  </a:schemeClr>
                </a:solidFill>
              </a:rPr>
              <a:t> </a:t>
            </a:r>
            <a:r>
              <a:rPr lang="fr-CH" sz="1400" i="1" dirty="0" err="1">
                <a:solidFill>
                  <a:schemeClr val="bg2">
                    <a:lumMod val="75000"/>
                  </a:schemeClr>
                </a:solidFill>
              </a:rPr>
              <a:t>what</a:t>
            </a:r>
            <a:r>
              <a:rPr lang="fr-CH" sz="1400" i="1" dirty="0">
                <a:solidFill>
                  <a:schemeClr val="bg2">
                    <a:lumMod val="75000"/>
                  </a:schemeClr>
                </a:solidFill>
              </a:rPr>
              <a:t> </a:t>
            </a:r>
            <a:r>
              <a:rPr lang="fr-CH" sz="1400" i="1" dirty="0" err="1">
                <a:solidFill>
                  <a:schemeClr val="bg2">
                    <a:lumMod val="75000"/>
                  </a:schemeClr>
                </a:solidFill>
              </a:rPr>
              <a:t>you</a:t>
            </a:r>
            <a:r>
              <a:rPr lang="fr-CH" sz="1400" i="1" dirty="0">
                <a:solidFill>
                  <a:schemeClr val="bg2">
                    <a:lumMod val="75000"/>
                  </a:schemeClr>
                </a:solidFill>
              </a:rPr>
              <a:t> </a:t>
            </a:r>
            <a:r>
              <a:rPr lang="fr-CH" sz="1400" i="1" dirty="0" err="1">
                <a:solidFill>
                  <a:schemeClr val="bg2">
                    <a:lumMod val="75000"/>
                  </a:schemeClr>
                </a:solidFill>
              </a:rPr>
              <a:t>Sign</a:t>
            </a:r>
            <a:r>
              <a:rPr lang="fr-CH" sz="1400" i="1" dirty="0">
                <a:solidFill>
                  <a:schemeClr val="bg2">
                    <a:lumMod val="75000"/>
                  </a:schemeClr>
                </a:solidFill>
              </a:rPr>
              <a:t> !)</a:t>
            </a:r>
            <a:r>
              <a:rPr lang="fr-CH" sz="1600" i="1" dirty="0">
                <a:solidFill>
                  <a:schemeClr val="bg2">
                    <a:lumMod val="75000"/>
                  </a:schemeClr>
                </a:solidFill>
              </a:rPr>
              <a:t> </a:t>
            </a:r>
            <a:endParaRPr lang="fr-CH" sz="1200" i="1" dirty="0">
              <a:solidFill>
                <a:schemeClr val="bg2">
                  <a:lumMod val="75000"/>
                </a:schemeClr>
              </a:solidFill>
            </a:endParaRPr>
          </a:p>
          <a:p>
            <a:r>
              <a:rPr lang="fr-CH" sz="1400" b="1" dirty="0"/>
              <a:t>Sabrina </a:t>
            </a:r>
            <a:r>
              <a:rPr lang="fr-CH" sz="1400" b="1" dirty="0" err="1"/>
              <a:t>Nwatchock</a:t>
            </a:r>
            <a:endParaRPr lang="fr-CH" sz="1400" b="1" dirty="0"/>
          </a:p>
          <a:p>
            <a:r>
              <a:rPr lang="fr-CH" sz="1400" b="1" dirty="0" err="1"/>
              <a:t>Mikhaël</a:t>
            </a:r>
            <a:r>
              <a:rPr lang="fr-CH" sz="1400" b="1" dirty="0"/>
              <a:t> </a:t>
            </a:r>
            <a:r>
              <a:rPr lang="fr-CH" sz="1400" b="1" dirty="0" err="1"/>
              <a:t>Salamin</a:t>
            </a:r>
            <a:endParaRPr lang="fr-CH" sz="1400" b="1" dirty="0"/>
          </a:p>
          <a:p>
            <a:r>
              <a:rPr lang="fr-CH" sz="1400" b="1" dirty="0"/>
              <a:t>Philippe SCOFFONI </a:t>
            </a:r>
            <a:r>
              <a:rPr lang="fr-CH" sz="1400" dirty="0">
                <a:solidFill>
                  <a:schemeClr val="bg2">
                    <a:lumMod val="75000"/>
                  </a:schemeClr>
                </a:solidFill>
              </a:rPr>
              <a:t>(Open-DSI)</a:t>
            </a:r>
          </a:p>
          <a:p>
            <a:r>
              <a:rPr lang="fr-CH" sz="1400" b="1" dirty="0"/>
              <a:t>Nicolas </a:t>
            </a:r>
            <a:r>
              <a:rPr lang="fr-CH" sz="1400" b="1" dirty="0" err="1"/>
              <a:t>Tavaglione</a:t>
            </a:r>
            <a:endParaRPr lang="fr-CH" sz="1400" b="1" dirty="0"/>
          </a:p>
          <a:p>
            <a:r>
              <a:rPr lang="fr-CH" sz="1400" b="1" dirty="0"/>
              <a:t>Yves ZIEBA </a:t>
            </a:r>
            <a:r>
              <a:rPr lang="fr-CH" sz="1400" dirty="0">
                <a:solidFill>
                  <a:schemeClr val="bg2">
                    <a:lumMod val="75000"/>
                  </a:schemeClr>
                </a:solidFill>
              </a:rPr>
              <a:t>(Pangloss </a:t>
            </a:r>
            <a:r>
              <a:rPr lang="fr-CH" sz="1400" dirty="0" err="1">
                <a:solidFill>
                  <a:schemeClr val="bg2">
                    <a:lumMod val="75000"/>
                  </a:schemeClr>
                </a:solidFill>
              </a:rPr>
              <a:t>labs</a:t>
            </a:r>
            <a:r>
              <a:rPr lang="fr-CH" sz="1400" dirty="0" smtClean="0">
                <a:solidFill>
                  <a:schemeClr val="bg2">
                    <a:lumMod val="75000"/>
                  </a:schemeClr>
                </a:solidFill>
              </a:rPr>
              <a:t>)</a:t>
            </a:r>
            <a:endParaRPr lang="fr-CH" sz="600" dirty="0">
              <a:solidFill>
                <a:schemeClr val="bg2">
                  <a:lumMod val="75000"/>
                </a:schemeClr>
              </a:solidFill>
            </a:endParaRPr>
          </a:p>
          <a:p>
            <a:endParaRPr lang="fr-CH" sz="300" i="1" dirty="0">
              <a:solidFill>
                <a:schemeClr val="bg2">
                  <a:lumMod val="75000"/>
                </a:schemeClr>
              </a:solidFill>
            </a:endParaRPr>
          </a:p>
          <a:p>
            <a:r>
              <a:rPr lang="fr-CH" sz="1400" i="1" dirty="0" smtClean="0">
                <a:solidFill>
                  <a:schemeClr val="bg2">
                    <a:lumMod val="75000"/>
                  </a:schemeClr>
                </a:solidFill>
              </a:rPr>
              <a:t>… </a:t>
            </a:r>
            <a:r>
              <a:rPr lang="fr-CH" sz="1400" i="1" dirty="0">
                <a:solidFill>
                  <a:schemeClr val="bg2">
                    <a:lumMod val="75000"/>
                  </a:schemeClr>
                </a:solidFill>
              </a:rPr>
              <a:t>[désolé pour les oublis] …</a:t>
            </a:r>
          </a:p>
        </p:txBody>
      </p:sp>
    </p:spTree>
    <p:extLst>
      <p:ext uri="{BB962C8B-B14F-4D97-AF65-F5344CB8AC3E}">
        <p14:creationId xmlns:p14="http://schemas.microsoft.com/office/powerpoint/2010/main" val="76325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8" name="Picture 2" descr="http://www.digital-athanor.com/wp-content/uploads/2014/04/DA-8couleur-2014-Cent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317" y="4659086"/>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0317" y="6194754"/>
            <a:ext cx="2007665" cy="369332"/>
          </a:xfrm>
          <a:prstGeom prst="rect">
            <a:avLst/>
          </a:prstGeom>
        </p:spPr>
        <p:txBody>
          <a:bodyPr wrap="none">
            <a:spAutoFit/>
          </a:bodyPr>
          <a:lstStyle/>
          <a:p>
            <a:r>
              <a:rPr lang="fr-CH" dirty="0"/>
              <a:t>digital-athanor.com</a:t>
            </a:r>
          </a:p>
        </p:txBody>
      </p:sp>
      <p:sp>
        <p:nvSpPr>
          <p:cNvPr id="3" name="Rectangle 2"/>
          <p:cNvSpPr/>
          <p:nvPr/>
        </p:nvSpPr>
        <p:spPr>
          <a:xfrm>
            <a:off x="1101715" y="6423708"/>
            <a:ext cx="1624868" cy="369332"/>
          </a:xfrm>
          <a:prstGeom prst="rect">
            <a:avLst/>
          </a:prstGeom>
        </p:spPr>
        <p:txBody>
          <a:bodyPr wrap="none">
            <a:spAutoFit/>
          </a:bodyPr>
          <a:lstStyle/>
          <a:p>
            <a:r>
              <a:rPr lang="fr-CH" dirty="0"/>
              <a:t>Arnaud VELTEN</a:t>
            </a:r>
          </a:p>
        </p:txBody>
      </p:sp>
      <p:pic>
        <p:nvPicPr>
          <p:cNvPr id="4" name="Image 3"/>
          <p:cNvPicPr>
            <a:picLocks noChangeAspect="1"/>
          </p:cNvPicPr>
          <p:nvPr/>
        </p:nvPicPr>
        <p:blipFill rotWithShape="1">
          <a:blip r:embed="rId4">
            <a:extLst>
              <a:ext uri="{28A0092B-C50C-407E-A947-70E740481C1C}">
                <a14:useLocalDpi xmlns:a14="http://schemas.microsoft.com/office/drawing/2010/main" val="0"/>
              </a:ext>
            </a:extLst>
          </a:blip>
          <a:srcRect l="14070" t="39677" r="16030"/>
          <a:stretch/>
        </p:blipFill>
        <p:spPr>
          <a:xfrm>
            <a:off x="3688940" y="2661348"/>
            <a:ext cx="8446667" cy="4100285"/>
          </a:xfrm>
          <a:prstGeom prst="rect">
            <a:avLst/>
          </a:prstGeom>
        </p:spPr>
      </p:pic>
      <p:sp>
        <p:nvSpPr>
          <p:cNvPr id="5" name="ZoneTexte 4"/>
          <p:cNvSpPr txBox="1"/>
          <p:nvPr/>
        </p:nvSpPr>
        <p:spPr>
          <a:xfrm>
            <a:off x="404334" y="262156"/>
            <a:ext cx="1986441" cy="830997"/>
          </a:xfrm>
          <a:prstGeom prst="rect">
            <a:avLst/>
          </a:prstGeom>
          <a:noFill/>
        </p:spPr>
        <p:txBody>
          <a:bodyPr wrap="none" rtlCol="0">
            <a:spAutoFit/>
          </a:bodyPr>
          <a:lstStyle/>
          <a:p>
            <a:r>
              <a:rPr lang="fr-CH" sz="4800" b="1" i="1" dirty="0"/>
              <a:t>Merci </a:t>
            </a:r>
            <a:r>
              <a:rPr lang="fr-CH" sz="4800" b="1" i="1" dirty="0" smtClean="0"/>
              <a:t>!</a:t>
            </a:r>
            <a:endParaRPr lang="fr-CH" sz="2800" dirty="0"/>
          </a:p>
        </p:txBody>
      </p:sp>
      <p:pic>
        <p:nvPicPr>
          <p:cNvPr id="4100" name="Picture 4" descr="http://www.ictjournal.ch/images/ictjournal/logo_ictjournal.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959" y="1750545"/>
            <a:ext cx="20955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media.licdn.com/mpr/mpr/shrink_200_200/AAEAAQAAAAAAAAKeAAAAJDYzNWE4OWMyLTAyMTctNGJkNi1iZTlhLWY4NGE5NjNlNzFhMg.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26500" y="2219621"/>
            <a:ext cx="1209379" cy="120937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s://pbs.twimg.com/profile_images/1167637518/ot_lab_banner_400x40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27854" y="3996155"/>
            <a:ext cx="1208768" cy="120876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81924" y="42385"/>
            <a:ext cx="5633915" cy="646331"/>
          </a:xfrm>
          <a:prstGeom prst="rect">
            <a:avLst/>
          </a:prstGeom>
        </p:spPr>
        <p:txBody>
          <a:bodyPr wrap="none">
            <a:spAutoFit/>
          </a:bodyPr>
          <a:lstStyle/>
          <a:p>
            <a:r>
              <a:rPr lang="fr-CH" sz="3600" b="1" dirty="0">
                <a:solidFill>
                  <a:srgbClr val="FF0000"/>
                </a:solidFill>
                <a:effectLst>
                  <a:outerShdw blurRad="38100" dist="38100" dir="2700000" algn="tl">
                    <a:srgbClr val="000000">
                      <a:alpha val="43137"/>
                    </a:srgbClr>
                  </a:outerShdw>
                </a:effectLst>
              </a:rPr>
              <a:t>http://Responsibility.Digital </a:t>
            </a:r>
            <a:endParaRPr lang="fr-CH" sz="3600" dirty="0">
              <a:solidFill>
                <a:srgbClr val="FF0000"/>
              </a:solidFill>
              <a:effectLst>
                <a:outerShdw blurRad="38100" dist="38100" dir="2700000" algn="tl">
                  <a:srgbClr val="000000">
                    <a:alpha val="43137"/>
                  </a:srgbClr>
                </a:outerShdw>
              </a:effectLst>
            </a:endParaRPr>
          </a:p>
        </p:txBody>
      </p:sp>
      <p:pic>
        <p:nvPicPr>
          <p:cNvPr id="4108" name="Picture 12" descr="http://www.panglosslabs.org/wp-content/uploads/2014/12/PANGLOSS-logo.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90" y="3685999"/>
            <a:ext cx="1518924" cy="151892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8" descr="Capture d’écra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37300" y="1093153"/>
            <a:ext cx="3078539" cy="1131604"/>
          </a:xfrm>
          <a:prstGeom prst="rect">
            <a:avLst/>
          </a:prstGeom>
        </p:spPr>
      </p:pic>
    </p:spTree>
    <p:extLst>
      <p:ext uri="{BB962C8B-B14F-4D97-AF65-F5344CB8AC3E}">
        <p14:creationId xmlns:p14="http://schemas.microsoft.com/office/powerpoint/2010/main" val="1199875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2435"/>
            <a:ext cx="12192000" cy="6870435"/>
          </a:xfrm>
          <a:prstGeom prst="rect">
            <a:avLst/>
          </a:prstGeom>
        </p:spPr>
      </p:pic>
      <p:sp>
        <p:nvSpPr>
          <p:cNvPr id="3" name="Rectangle 2"/>
          <p:cNvSpPr/>
          <p:nvPr/>
        </p:nvSpPr>
        <p:spPr>
          <a:xfrm>
            <a:off x="298540" y="190742"/>
            <a:ext cx="3244606" cy="707886"/>
          </a:xfrm>
          <a:prstGeom prst="rect">
            <a:avLst/>
          </a:prstGeom>
        </p:spPr>
        <p:txBody>
          <a:bodyPr wrap="none">
            <a:spAutoFit/>
          </a:bodyPr>
          <a:lstStyle/>
          <a:p>
            <a:r>
              <a:rPr lang="fr-CH" sz="4000" i="1" dirty="0" smtClean="0">
                <a:solidFill>
                  <a:schemeClr val="accent4"/>
                </a:solidFill>
                <a:effectLst>
                  <a:outerShdw blurRad="38100" dist="38100" dir="2700000" algn="tl">
                    <a:srgbClr val="000000">
                      <a:alpha val="43137"/>
                    </a:srgbClr>
                  </a:outerShdw>
                </a:effectLst>
              </a:rPr>
              <a:t>CONFIDENCE ?</a:t>
            </a:r>
            <a:endParaRPr lang="fr-CH" i="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1352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pload.wikimedia.org/wikipedia/commons/7/74/2011-07-18-wolfsburg-by-RalfR-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235" b="25926"/>
          <a:stretch/>
        </p:blipFill>
        <p:spPr bwMode="auto">
          <a:xfrm>
            <a:off x="0" y="0"/>
            <a:ext cx="12192000" cy="687246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540" y="190742"/>
            <a:ext cx="1873911" cy="707886"/>
          </a:xfrm>
          <a:prstGeom prst="rect">
            <a:avLst/>
          </a:prstGeom>
        </p:spPr>
        <p:txBody>
          <a:bodyPr wrap="none">
            <a:spAutoFit/>
          </a:bodyPr>
          <a:lstStyle/>
          <a:p>
            <a:r>
              <a:rPr lang="fr-CH" sz="4000" i="1" dirty="0" smtClean="0">
                <a:solidFill>
                  <a:schemeClr val="accent2"/>
                </a:solidFill>
                <a:effectLst>
                  <a:outerShdw blurRad="38100" dist="38100" dir="2700000" algn="tl">
                    <a:srgbClr val="000000">
                      <a:alpha val="43137"/>
                    </a:srgbClr>
                  </a:outerShdw>
                </a:effectLst>
              </a:rPr>
              <a:t>TRUST ?</a:t>
            </a:r>
            <a:endParaRPr lang="fr-CH"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1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2.dmcdn.net/Qao_Q/1280x720-nL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2548" y="1966398"/>
            <a:ext cx="6692398" cy="37644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f-telecharger.com/pics/film/10424096/les-nouveaux-loups-du-web-pic-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0683" y="1966398"/>
            <a:ext cx="2762917" cy="3764475"/>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p:cNvPicPr>
            <a:picLocks noChangeAspect="1"/>
          </p:cNvPicPr>
          <p:nvPr/>
        </p:nvPicPr>
        <p:blipFill>
          <a:blip r:embed="rId5"/>
          <a:stretch>
            <a:fillRect/>
          </a:stretch>
        </p:blipFill>
        <p:spPr>
          <a:xfrm>
            <a:off x="1072548" y="362642"/>
            <a:ext cx="4883751" cy="1455533"/>
          </a:xfrm>
          <a:prstGeom prst="rect">
            <a:avLst/>
          </a:prstGeom>
        </p:spPr>
      </p:pic>
      <p:sp>
        <p:nvSpPr>
          <p:cNvPr id="5" name="Rectangle 4"/>
          <p:cNvSpPr/>
          <p:nvPr/>
        </p:nvSpPr>
        <p:spPr>
          <a:xfrm>
            <a:off x="8368749" y="585024"/>
            <a:ext cx="2369559" cy="707886"/>
          </a:xfrm>
          <a:prstGeom prst="rect">
            <a:avLst/>
          </a:prstGeom>
        </p:spPr>
        <p:txBody>
          <a:bodyPr wrap="none">
            <a:spAutoFit/>
          </a:bodyPr>
          <a:lstStyle/>
          <a:p>
            <a:r>
              <a:rPr lang="fr-CH" sz="4000" i="1" dirty="0" smtClean="0">
                <a:solidFill>
                  <a:schemeClr val="accent2"/>
                </a:solidFill>
                <a:effectLst>
                  <a:outerShdw blurRad="38100" dist="38100" dir="2700000" algn="tl">
                    <a:srgbClr val="000000">
                      <a:alpha val="43137"/>
                    </a:srgbClr>
                  </a:outerShdw>
                </a:effectLst>
              </a:rPr>
              <a:t>Goodwill ?</a:t>
            </a:r>
            <a:endParaRPr lang="fr-CH"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239014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left)">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700" y="761206"/>
            <a:ext cx="12179300" cy="53284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9266" y="0"/>
            <a:ext cx="5345694" cy="707886"/>
          </a:xfrm>
          <a:prstGeom prst="rect">
            <a:avLst/>
          </a:prstGeom>
        </p:spPr>
        <p:txBody>
          <a:bodyPr wrap="none">
            <a:spAutoFit/>
          </a:bodyPr>
          <a:lstStyle/>
          <a:p>
            <a:r>
              <a:rPr lang="en-US" sz="4000" i="1" dirty="0" smtClean="0">
                <a:solidFill>
                  <a:schemeClr val="accent2"/>
                </a:solidFill>
                <a:effectLst>
                  <a:outerShdw blurRad="38100" dist="38100" dir="2700000" algn="tl">
                    <a:srgbClr val="000000">
                      <a:alpha val="43137"/>
                    </a:srgbClr>
                  </a:outerShdw>
                </a:effectLst>
              </a:rPr>
              <a:t>I believe more in You all !</a:t>
            </a:r>
            <a:endParaRPr lang="en-US"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49640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2610" y="3374818"/>
            <a:ext cx="10029372" cy="707886"/>
          </a:xfrm>
          <a:prstGeom prst="rect">
            <a:avLst/>
          </a:prstGeom>
        </p:spPr>
        <p:txBody>
          <a:bodyPr wrap="square">
            <a:spAutoFit/>
          </a:bodyPr>
          <a:lstStyle/>
          <a:p>
            <a:pPr algn="ctr"/>
            <a:r>
              <a:rPr lang="fr-CH" sz="4000" dirty="0" smtClean="0"/>
              <a:t>Restaurer </a:t>
            </a:r>
            <a:r>
              <a:rPr lang="fr-CH" sz="4000" dirty="0"/>
              <a:t>la confiance à l'ère du numérique </a:t>
            </a:r>
            <a:r>
              <a:rPr lang="fr-CH" sz="4000" dirty="0" smtClean="0"/>
              <a:t>!</a:t>
            </a:r>
          </a:p>
        </p:txBody>
      </p:sp>
      <p:sp>
        <p:nvSpPr>
          <p:cNvPr id="3" name="Rectangle 2"/>
          <p:cNvSpPr/>
          <p:nvPr/>
        </p:nvSpPr>
        <p:spPr>
          <a:xfrm>
            <a:off x="3453289" y="2136086"/>
            <a:ext cx="5285421" cy="769441"/>
          </a:xfrm>
          <a:prstGeom prst="rect">
            <a:avLst/>
          </a:prstGeom>
        </p:spPr>
        <p:txBody>
          <a:bodyPr wrap="none">
            <a:spAutoFit/>
          </a:bodyPr>
          <a:lstStyle/>
          <a:p>
            <a:r>
              <a:rPr lang="fr-CH" sz="4400" i="1" dirty="0"/>
              <a:t>«</a:t>
            </a:r>
            <a:r>
              <a:rPr lang="fr-CH" sz="4400" i="1" dirty="0" err="1"/>
              <a:t>See</a:t>
            </a:r>
            <a:r>
              <a:rPr lang="fr-CH" sz="4400" i="1" dirty="0"/>
              <a:t> </a:t>
            </a:r>
            <a:r>
              <a:rPr lang="fr-CH" sz="4400" i="1" dirty="0" err="1"/>
              <a:t>What</a:t>
            </a:r>
            <a:r>
              <a:rPr lang="fr-CH" sz="4400" i="1" dirty="0"/>
              <a:t> </a:t>
            </a:r>
            <a:r>
              <a:rPr lang="fr-CH" sz="4400" i="1" dirty="0" err="1"/>
              <a:t>you</a:t>
            </a:r>
            <a:r>
              <a:rPr lang="fr-CH" sz="4400" i="1" dirty="0"/>
              <a:t> </a:t>
            </a:r>
            <a:r>
              <a:rPr lang="fr-CH" sz="4400" i="1" dirty="0" err="1"/>
              <a:t>sign</a:t>
            </a:r>
            <a:r>
              <a:rPr lang="fr-CH" sz="4400" i="1" dirty="0"/>
              <a:t> !»</a:t>
            </a:r>
            <a:endParaRPr lang="fr-CH" sz="4400"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51447" y="182626"/>
            <a:ext cx="860252" cy="776283"/>
          </a:xfrm>
          <a:prstGeom prst="rect">
            <a:avLst/>
          </a:prstGeom>
        </p:spPr>
      </p:pic>
      <p:sp>
        <p:nvSpPr>
          <p:cNvPr id="6" name="Rectangle 5"/>
          <p:cNvSpPr/>
          <p:nvPr/>
        </p:nvSpPr>
        <p:spPr>
          <a:xfrm>
            <a:off x="489866" y="374134"/>
            <a:ext cx="3752502" cy="584775"/>
          </a:xfrm>
          <a:prstGeom prst="rect">
            <a:avLst/>
          </a:prstGeom>
        </p:spPr>
        <p:txBody>
          <a:bodyPr wrap="none">
            <a:spAutoFit/>
          </a:bodyPr>
          <a:lstStyle/>
          <a:p>
            <a:r>
              <a:rPr lang="fr-CH" sz="3200" b="1" dirty="0"/>
              <a:t>Digital </a:t>
            </a:r>
            <a:r>
              <a:rPr lang="fr-CH" sz="3200" b="1" dirty="0" err="1"/>
              <a:t>Responsibility</a:t>
            </a:r>
            <a:endParaRPr lang="fr-CH" sz="3200" dirty="0"/>
          </a:p>
        </p:txBody>
      </p:sp>
      <p:sp>
        <p:nvSpPr>
          <p:cNvPr id="7" name="Rectangle 6"/>
          <p:cNvSpPr/>
          <p:nvPr/>
        </p:nvSpPr>
        <p:spPr>
          <a:xfrm>
            <a:off x="1863879" y="4198052"/>
            <a:ext cx="8464240" cy="707886"/>
          </a:xfrm>
          <a:prstGeom prst="rect">
            <a:avLst/>
          </a:prstGeom>
        </p:spPr>
        <p:txBody>
          <a:bodyPr wrap="none">
            <a:spAutoFit/>
          </a:bodyPr>
          <a:lstStyle/>
          <a:p>
            <a:r>
              <a:rPr lang="en-US" sz="4000" i="1" dirty="0" smtClean="0">
                <a:solidFill>
                  <a:schemeClr val="accent2"/>
                </a:solidFill>
                <a:effectLst>
                  <a:outerShdw blurRad="38100" dist="38100" dir="2700000" algn="tl">
                    <a:srgbClr val="000000">
                      <a:alpha val="43137"/>
                    </a:srgbClr>
                  </a:outerShdw>
                </a:effectLst>
              </a:rPr>
              <a:t>You all, make the Trust and Confidence !</a:t>
            </a:r>
            <a:endParaRPr lang="en-US" i="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21074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9719" y="1097210"/>
            <a:ext cx="4321407" cy="4201112"/>
          </a:xfrm>
          <a:prstGeom prst="rect">
            <a:avLst/>
          </a:prstGeom>
        </p:spPr>
      </p:pic>
      <p:sp>
        <p:nvSpPr>
          <p:cNvPr id="3" name="Rectangle 2"/>
          <p:cNvSpPr/>
          <p:nvPr/>
        </p:nvSpPr>
        <p:spPr>
          <a:xfrm>
            <a:off x="580593" y="317572"/>
            <a:ext cx="8068107" cy="3508653"/>
          </a:xfrm>
          <a:prstGeom prst="rect">
            <a:avLst/>
          </a:prstGeom>
        </p:spPr>
        <p:txBody>
          <a:bodyPr wrap="square">
            <a:spAutoFit/>
          </a:bodyPr>
          <a:lstStyle/>
          <a:p>
            <a:r>
              <a:rPr lang="fr-CH" sz="5400" b="1" dirty="0"/>
              <a:t>Open </a:t>
            </a:r>
            <a:r>
              <a:rPr lang="fr-CH" sz="5400" b="1" dirty="0" smtClean="0"/>
              <a:t>Label</a:t>
            </a:r>
            <a:br>
              <a:rPr lang="fr-CH" sz="5400" b="1" dirty="0" smtClean="0"/>
            </a:br>
            <a:endParaRPr lang="fr-CH" sz="2400" dirty="0"/>
          </a:p>
          <a:p>
            <a:pPr marL="571500" indent="-571500">
              <a:buFont typeface="Arial" panose="020B0604020202020204" pitchFamily="34" charset="0"/>
              <a:buChar char="•"/>
            </a:pPr>
            <a:r>
              <a:rPr lang="fr-CH" sz="2400" dirty="0" smtClean="0"/>
              <a:t>Déclaré par les prestataires de systèmes et de services</a:t>
            </a:r>
          </a:p>
          <a:p>
            <a:pPr marL="571500" indent="-571500">
              <a:buFont typeface="Arial" panose="020B0604020202020204" pitchFamily="34" charset="0"/>
              <a:buChar char="•"/>
            </a:pPr>
            <a:r>
              <a:rPr lang="fr-CH" sz="2400" dirty="0"/>
              <a:t>Placé sous la sauvegarde de tous</a:t>
            </a:r>
            <a:r>
              <a:rPr lang="fr-CH" sz="2400" dirty="0" smtClean="0"/>
              <a:t>: </a:t>
            </a:r>
            <a:r>
              <a:rPr lang="fr-CH" sz="2400" b="1" i="1" dirty="0" err="1"/>
              <a:t>Crowdsourcing</a:t>
            </a:r>
            <a:endParaRPr lang="fr-CH" sz="2400" b="1" i="1" dirty="0"/>
          </a:p>
          <a:p>
            <a:pPr marL="571500" indent="-571500">
              <a:buFont typeface="Arial" panose="020B0604020202020204" pitchFamily="34" charset="0"/>
              <a:buChar char="•"/>
            </a:pPr>
            <a:r>
              <a:rPr lang="fr-CH" sz="2400" dirty="0"/>
              <a:t>Transparent et </a:t>
            </a:r>
            <a:r>
              <a:rPr lang="fr-CH" sz="2400" dirty="0" smtClean="0"/>
              <a:t>crédible</a:t>
            </a:r>
          </a:p>
          <a:p>
            <a:pPr marL="571500" indent="-571500">
              <a:buFont typeface="Arial" panose="020B0604020202020204" pitchFamily="34" charset="0"/>
              <a:buChar char="•"/>
            </a:pPr>
            <a:r>
              <a:rPr lang="fr-CH" sz="2400" dirty="0"/>
              <a:t>Economique et évolutif</a:t>
            </a:r>
            <a:endParaRPr lang="fr-CH" sz="2400" dirty="0" smtClean="0"/>
          </a:p>
          <a:p>
            <a:pPr marL="571500" indent="-571500">
              <a:buFont typeface="Arial" panose="020B0604020202020204" pitchFamily="34" charset="0"/>
              <a:buChar char="•"/>
            </a:pPr>
            <a:r>
              <a:rPr lang="fr-CH" sz="2400" dirty="0" smtClean="0"/>
              <a:t>Ouvert </a:t>
            </a:r>
            <a:r>
              <a:rPr lang="fr-CH" sz="2400" dirty="0"/>
              <a:t>et tolérant</a:t>
            </a:r>
          </a:p>
          <a:p>
            <a:pPr marL="571500" indent="-571500">
              <a:buFont typeface="Arial" panose="020B0604020202020204" pitchFamily="34" charset="0"/>
              <a:buChar char="•"/>
            </a:pPr>
            <a:r>
              <a:rPr lang="fr-CH" sz="2400" dirty="0"/>
              <a:t>Adaptatif et graduel</a:t>
            </a:r>
          </a:p>
        </p:txBody>
      </p:sp>
      <p:pic>
        <p:nvPicPr>
          <p:cNvPr id="4" name="Image 3" descr="Capture d’écran"/>
          <p:cNvPicPr>
            <a:picLocks noChangeAspect="1"/>
          </p:cNvPicPr>
          <p:nvPr/>
        </p:nvPicPr>
        <p:blipFill rotWithShape="1">
          <a:blip r:embed="rId4">
            <a:extLst>
              <a:ext uri="{28A0092B-C50C-407E-A947-70E740481C1C}">
                <a14:useLocalDpi xmlns:a14="http://schemas.microsoft.com/office/drawing/2010/main" val="0"/>
              </a:ext>
            </a:extLst>
          </a:blip>
          <a:srcRect l="37520" b="70440"/>
          <a:stretch/>
        </p:blipFill>
        <p:spPr>
          <a:xfrm>
            <a:off x="1" y="4625791"/>
            <a:ext cx="6096000" cy="738433"/>
          </a:xfrm>
          <a:prstGeom prst="rect">
            <a:avLst/>
          </a:prstGeom>
        </p:spPr>
      </p:pic>
      <p:sp>
        <p:nvSpPr>
          <p:cNvPr id="5" name="Flèche droite 4"/>
          <p:cNvSpPr/>
          <p:nvPr/>
        </p:nvSpPr>
        <p:spPr>
          <a:xfrm rot="19931690">
            <a:off x="6323368" y="4247856"/>
            <a:ext cx="958683" cy="163793"/>
          </a:xfrm>
          <a:prstGeom prst="rightArrow">
            <a:avLst>
              <a:gd name="adj1" fmla="val 50000"/>
              <a:gd name="adj2" fmla="val 15889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Ellipse 5"/>
          <p:cNvSpPr/>
          <p:nvPr/>
        </p:nvSpPr>
        <p:spPr>
          <a:xfrm>
            <a:off x="5608656" y="4485288"/>
            <a:ext cx="627044" cy="509719"/>
          </a:xfrm>
          <a:prstGeom prst="ellipse">
            <a:avLst/>
          </a:prstGeom>
          <a:noFill/>
          <a:ln w="38100">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Tree>
    <p:extLst>
      <p:ext uri="{BB962C8B-B14F-4D97-AF65-F5344CB8AC3E}">
        <p14:creationId xmlns:p14="http://schemas.microsoft.com/office/powerpoint/2010/main" val="20770965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insidebitcoins.com/wp-content/uploads/2015/08/Blockchain-Logo-Blue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500" y="6146295"/>
            <a:ext cx="2079138" cy="610105"/>
          </a:xfrm>
          <a:prstGeom prst="rect">
            <a:avLst/>
          </a:prstGeom>
          <a:noFill/>
          <a:extLst>
            <a:ext uri="{909E8E84-426E-40dd-AFC4-6F175D3DCCD1}">
              <a14:hiddenFill xmlns:a14="http://schemas.microsoft.com/office/drawing/2010/main">
                <a:solidFill>
                  <a:srgbClr val="FFFFFF"/>
                </a:solidFill>
              </a14:hiddenFill>
            </a:ext>
          </a:extLst>
        </p:spPr>
      </p:pic>
      <p:sp>
        <p:nvSpPr>
          <p:cNvPr id="6" name="Flèche courbée vers la droite 5"/>
          <p:cNvSpPr/>
          <p:nvPr/>
        </p:nvSpPr>
        <p:spPr>
          <a:xfrm>
            <a:off x="342899" y="5939031"/>
            <a:ext cx="749300" cy="6985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solidFill>
                <a:schemeClr val="tx1"/>
              </a:solidFill>
            </a:endParaRPr>
          </a:p>
        </p:txBody>
      </p:sp>
      <p:sp>
        <p:nvSpPr>
          <p:cNvPr id="3" name="Rectangle 2"/>
          <p:cNvSpPr/>
          <p:nvPr/>
        </p:nvSpPr>
        <p:spPr>
          <a:xfrm>
            <a:off x="215899" y="188040"/>
            <a:ext cx="6747553" cy="523220"/>
          </a:xfrm>
          <a:prstGeom prst="rect">
            <a:avLst/>
          </a:prstGeom>
        </p:spPr>
        <p:txBody>
          <a:bodyPr wrap="none">
            <a:spAutoFit/>
          </a:bodyPr>
          <a:lstStyle/>
          <a:p>
            <a:r>
              <a:rPr lang="fr-CH" sz="2800" b="1" dirty="0"/>
              <a:t>Etape 1: Le fournisseur s’engage (intentions)</a:t>
            </a:r>
            <a:endParaRPr lang="fr-CH" sz="1100" dirty="0"/>
          </a:p>
        </p:txBody>
      </p:sp>
      <p:pic>
        <p:nvPicPr>
          <p:cNvPr id="8" name="Image 7"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8" y="711260"/>
            <a:ext cx="9619149" cy="5435035"/>
          </a:xfrm>
          <a:prstGeom prst="rect">
            <a:avLst/>
          </a:prstGeom>
        </p:spPr>
      </p:pic>
    </p:spTree>
    <p:extLst>
      <p:ext uri="{BB962C8B-B14F-4D97-AF65-F5344CB8AC3E}">
        <p14:creationId xmlns:p14="http://schemas.microsoft.com/office/powerpoint/2010/main" val="32649356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wipe(left)">
                                      <p:cBhvr>
                                        <p:cTn id="1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2301" y="825558"/>
            <a:ext cx="5089588" cy="5057031"/>
          </a:xfrm>
          <a:prstGeom prst="rect">
            <a:avLst/>
          </a:prstGeom>
        </p:spPr>
      </p:pic>
      <p:sp>
        <p:nvSpPr>
          <p:cNvPr id="2" name="Rectangle 1"/>
          <p:cNvSpPr/>
          <p:nvPr/>
        </p:nvSpPr>
        <p:spPr>
          <a:xfrm>
            <a:off x="212821" y="188040"/>
            <a:ext cx="3621248" cy="523220"/>
          </a:xfrm>
          <a:prstGeom prst="rect">
            <a:avLst/>
          </a:prstGeom>
        </p:spPr>
        <p:txBody>
          <a:bodyPr wrap="none">
            <a:spAutoFit/>
          </a:bodyPr>
          <a:lstStyle/>
          <a:p>
            <a:r>
              <a:rPr lang="fr-CH" sz="2800" b="1" dirty="0"/>
              <a:t>Etape 2: La foule valide</a:t>
            </a:r>
            <a:endParaRPr lang="fr-CH" sz="2800" dirty="0"/>
          </a:p>
        </p:txBody>
      </p:sp>
      <p:sp>
        <p:nvSpPr>
          <p:cNvPr id="3" name="Rectangle 2"/>
          <p:cNvSpPr/>
          <p:nvPr/>
        </p:nvSpPr>
        <p:spPr>
          <a:xfrm>
            <a:off x="414104" y="1085071"/>
            <a:ext cx="5863400" cy="2446824"/>
          </a:xfrm>
          <a:prstGeom prst="rect">
            <a:avLst/>
          </a:prstGeom>
        </p:spPr>
        <p:txBody>
          <a:bodyPr wrap="none">
            <a:spAutoFit/>
          </a:bodyPr>
          <a:lstStyle/>
          <a:p>
            <a:pPr marL="342900" indent="-342900">
              <a:buFont typeface="Arial" panose="020B0604020202020204" pitchFamily="34" charset="0"/>
              <a:buChar char="•"/>
            </a:pPr>
            <a:r>
              <a:rPr lang="fr-CH" b="1" dirty="0" smtClean="0"/>
              <a:t>Réversibilité</a:t>
            </a:r>
            <a:r>
              <a:rPr lang="fr-CH" b="1" dirty="0"/>
              <a:t>: Les données sont-elles répliquées en local </a:t>
            </a:r>
            <a:br>
              <a:rPr lang="fr-CH" b="1" dirty="0"/>
            </a:br>
            <a:r>
              <a:rPr lang="fr-CH" b="1" dirty="0"/>
              <a:t>dans un format «ouvert» </a:t>
            </a:r>
            <a:r>
              <a:rPr lang="fr-CH" b="1" dirty="0" smtClean="0"/>
              <a:t>?</a:t>
            </a:r>
            <a:br>
              <a:rPr lang="fr-CH" b="1" dirty="0" smtClean="0"/>
            </a:br>
            <a:endParaRPr lang="fr-CH" b="1" dirty="0" smtClean="0"/>
          </a:p>
          <a:p>
            <a:pPr marL="342900" indent="-342900">
              <a:buFont typeface="Arial" panose="020B0604020202020204" pitchFamily="34" charset="0"/>
              <a:buChar char="•"/>
            </a:pPr>
            <a:r>
              <a:rPr lang="fr-CH" b="1" dirty="0" smtClean="0"/>
              <a:t>Les </a:t>
            </a:r>
            <a:r>
              <a:rPr lang="fr-CH" b="1" dirty="0"/>
              <a:t>données restent-elles ma propriété exclusive </a:t>
            </a:r>
            <a:r>
              <a:rPr lang="fr-CH" b="1" dirty="0" smtClean="0"/>
              <a:t>?</a:t>
            </a:r>
            <a:br>
              <a:rPr lang="fr-CH" b="1" dirty="0" smtClean="0"/>
            </a:br>
            <a:endParaRPr lang="fr-CH" sz="900" dirty="0"/>
          </a:p>
          <a:p>
            <a:pPr marL="342900" indent="-342900">
              <a:buFont typeface="Arial" panose="020B0604020202020204" pitchFamily="34" charset="0"/>
              <a:buChar char="•"/>
            </a:pPr>
            <a:r>
              <a:rPr lang="fr-CH" b="1" dirty="0" smtClean="0"/>
              <a:t>Fort </a:t>
            </a:r>
            <a:r>
              <a:rPr lang="fr-CH" b="1" dirty="0"/>
              <a:t>juridique: Les conditions d’usage, </a:t>
            </a:r>
            <a:r>
              <a:rPr lang="fr-CH" b="1" dirty="0" smtClean="0"/>
              <a:t/>
            </a:r>
            <a:br>
              <a:rPr lang="fr-CH" b="1" dirty="0" smtClean="0"/>
            </a:br>
            <a:r>
              <a:rPr lang="fr-CH" b="1" dirty="0" smtClean="0"/>
              <a:t>sont-elles </a:t>
            </a:r>
            <a:r>
              <a:rPr lang="fr-CH" b="1" dirty="0"/>
              <a:t>appliquées sur le pays des utilisateurs </a:t>
            </a:r>
            <a:r>
              <a:rPr lang="fr-CH" b="1" dirty="0" smtClean="0"/>
              <a:t>?</a:t>
            </a:r>
            <a:br>
              <a:rPr lang="fr-CH" b="1" dirty="0" smtClean="0"/>
            </a:br>
            <a:endParaRPr lang="fr-CH" b="1" dirty="0" smtClean="0"/>
          </a:p>
          <a:p>
            <a:pPr marL="342900" indent="-342900">
              <a:buFont typeface="Arial" panose="020B0604020202020204" pitchFamily="34" charset="0"/>
              <a:buChar char="•"/>
            </a:pPr>
            <a:r>
              <a:rPr lang="fr-CH" b="1" dirty="0" smtClean="0"/>
              <a:t>…</a:t>
            </a:r>
            <a:endParaRPr lang="fr-CH" sz="900" dirty="0"/>
          </a:p>
        </p:txBody>
      </p:sp>
      <p:sp>
        <p:nvSpPr>
          <p:cNvPr id="9" name="Flèche droite 8"/>
          <p:cNvSpPr/>
          <p:nvPr/>
        </p:nvSpPr>
        <p:spPr>
          <a:xfrm rot="17954899">
            <a:off x="9923264" y="1517106"/>
            <a:ext cx="1136679" cy="232181"/>
          </a:xfrm>
          <a:prstGeom prst="rightArrow">
            <a:avLst>
              <a:gd name="adj1" fmla="val 50000"/>
              <a:gd name="adj2" fmla="val 1094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sp>
        <p:nvSpPr>
          <p:cNvPr id="6" name="Rectangle 5"/>
          <p:cNvSpPr/>
          <p:nvPr/>
        </p:nvSpPr>
        <p:spPr>
          <a:xfrm>
            <a:off x="9827988" y="711260"/>
            <a:ext cx="2085186" cy="369332"/>
          </a:xfrm>
          <a:prstGeom prst="rect">
            <a:avLst/>
          </a:prstGeom>
        </p:spPr>
        <p:txBody>
          <a:bodyPr wrap="none">
            <a:spAutoFit/>
          </a:bodyPr>
          <a:lstStyle/>
          <a:p>
            <a:r>
              <a:rPr lang="fr-CH" b="1" dirty="0"/>
              <a:t>AUTRES SOLUTIONS</a:t>
            </a:r>
            <a:endParaRPr lang="fr-CH" dirty="0"/>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104" y="5776754"/>
            <a:ext cx="729515" cy="658307"/>
          </a:xfrm>
          <a:prstGeom prst="rect">
            <a:avLst/>
          </a:prstGeom>
        </p:spPr>
      </p:pic>
    </p:spTree>
    <p:extLst>
      <p:ext uri="{BB962C8B-B14F-4D97-AF65-F5344CB8AC3E}">
        <p14:creationId xmlns:p14="http://schemas.microsoft.com/office/powerpoint/2010/main" val="32020647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childTnLst>
                          </p:cTn>
                        </p:par>
                        <p:par>
                          <p:cTn id="17" fill="hold">
                            <p:stCondLst>
                              <p:cond delay="5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animBg="1"/>
      <p:bldP spid="6"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832</TotalTime>
  <Words>1192</Words>
  <Application>Microsoft Macintosh PowerPoint</Application>
  <PresentationFormat>Personnalisé</PresentationFormat>
  <Paragraphs>141</Paragraphs>
  <Slides>11</Slides>
  <Notes>11</Notes>
  <HiddenSlides>1</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Thème Office</vt:lpstr>
      <vt:lpstr>Digital Responsibility «See What you sign !» Restaurer la confiance à l'ère du numérique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Responsibility «See What you sign !» Restaurer la confiance à l'ère du numérique !</dc:title>
  <dc:creator>Pascal KOTTE</dc:creator>
  <cp:lastModifiedBy>Raymond Morel</cp:lastModifiedBy>
  <cp:revision>97</cp:revision>
  <dcterms:created xsi:type="dcterms:W3CDTF">2016-01-27T00:29:45Z</dcterms:created>
  <dcterms:modified xsi:type="dcterms:W3CDTF">2016-02-08T09:47:54Z</dcterms:modified>
</cp:coreProperties>
</file>